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94" r:id="rId2"/>
    <p:sldId id="331" r:id="rId3"/>
    <p:sldId id="398" r:id="rId4"/>
    <p:sldId id="436" r:id="rId5"/>
    <p:sldId id="397" r:id="rId6"/>
    <p:sldId id="399" r:id="rId7"/>
    <p:sldId id="301" r:id="rId8"/>
    <p:sldId id="332" r:id="rId9"/>
    <p:sldId id="333" r:id="rId10"/>
    <p:sldId id="307" r:id="rId11"/>
    <p:sldId id="274" r:id="rId12"/>
    <p:sldId id="275" r:id="rId13"/>
    <p:sldId id="400" r:id="rId14"/>
    <p:sldId id="324" r:id="rId15"/>
    <p:sldId id="326" r:id="rId16"/>
    <p:sldId id="276" r:id="rId17"/>
    <p:sldId id="335" r:id="rId18"/>
    <p:sldId id="336" r:id="rId19"/>
    <p:sldId id="420" r:id="rId20"/>
    <p:sldId id="299" r:id="rId21"/>
    <p:sldId id="295" r:id="rId22"/>
    <p:sldId id="352" r:id="rId23"/>
    <p:sldId id="348" r:id="rId24"/>
    <p:sldId id="316" r:id="rId25"/>
    <p:sldId id="419" r:id="rId26"/>
    <p:sldId id="421" r:id="rId27"/>
    <p:sldId id="359" r:id="rId28"/>
    <p:sldId id="427" r:id="rId29"/>
    <p:sldId id="426" r:id="rId30"/>
    <p:sldId id="428" r:id="rId31"/>
    <p:sldId id="424" r:id="rId32"/>
    <p:sldId id="360" r:id="rId33"/>
    <p:sldId id="361" r:id="rId34"/>
    <p:sldId id="302" r:id="rId35"/>
    <p:sldId id="365" r:id="rId36"/>
    <p:sldId id="366" r:id="rId37"/>
    <p:sldId id="370" r:id="rId38"/>
    <p:sldId id="372" r:id="rId39"/>
    <p:sldId id="373" r:id="rId40"/>
    <p:sldId id="374" r:id="rId41"/>
    <p:sldId id="375" r:id="rId42"/>
    <p:sldId id="376" r:id="rId43"/>
    <p:sldId id="377" r:id="rId44"/>
    <p:sldId id="378" r:id="rId45"/>
    <p:sldId id="382" r:id="rId46"/>
    <p:sldId id="353" r:id="rId47"/>
    <p:sldId id="388" r:id="rId48"/>
    <p:sldId id="390" r:id="rId49"/>
    <p:sldId id="392" r:id="rId50"/>
    <p:sldId id="391" r:id="rId51"/>
    <p:sldId id="394" r:id="rId52"/>
    <p:sldId id="423" r:id="rId53"/>
    <p:sldId id="393" r:id="rId54"/>
    <p:sldId id="395" r:id="rId55"/>
    <p:sldId id="323" r:id="rId56"/>
    <p:sldId id="430" r:id="rId57"/>
    <p:sldId id="431" r:id="rId58"/>
    <p:sldId id="432" r:id="rId59"/>
    <p:sldId id="434" r:id="rId60"/>
    <p:sldId id="435" r:id="rId61"/>
    <p:sldId id="43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333300"/>
    <a:srgbClr val="CC3300"/>
    <a:srgbClr val="660066"/>
    <a:srgbClr val="FF33CC"/>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414" y="120"/>
      </p:cViewPr>
      <p:guideLst>
        <p:guide orient="horz" pos="2160"/>
        <p:guide pos="2880"/>
      </p:guideLst>
    </p:cSldViewPr>
  </p:slideViewPr>
  <p:notesTextViewPr>
    <p:cViewPr>
      <p:scale>
        <a:sx n="100" d="100"/>
        <a:sy n="100" d="100"/>
      </p:scale>
      <p:origin x="0" y="0"/>
    </p:cViewPr>
  </p:notesTextViewPr>
  <p:sorterViewPr>
    <p:cViewPr>
      <p:scale>
        <a:sx n="94" d="100"/>
        <a:sy n="94" d="100"/>
      </p:scale>
      <p:origin x="0" y="-97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3270AC-67D8-42A1-AD2D-54C18E97ACE8}" type="datetimeFigureOut">
              <a:rPr lang="en-US"/>
              <a:pPr>
                <a:defRPr/>
              </a:pPr>
              <a:t>10/9/2024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7F8AF6-8E19-4CB9-9731-AB99B300B45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10</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9C930-F6CA-4F57-9C5A-749DCDA0FAF1}" type="slidenum">
              <a:rPr lang="en-GB">
                <a:cs typeface="Arial" charset="0"/>
              </a:rPr>
              <a:pPr fontAlgn="base">
                <a:spcBef>
                  <a:spcPct val="0"/>
                </a:spcBef>
                <a:spcAft>
                  <a:spcPct val="0"/>
                </a:spcAft>
                <a:defRPr/>
              </a:pPr>
              <a:t>11</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4376F-08F6-46E1-ACE2-3E2F41CAB0D3}" type="slidenum">
              <a:rPr lang="en-GB">
                <a:cs typeface="Arial" charset="0"/>
              </a:rPr>
              <a:pPr fontAlgn="base">
                <a:spcBef>
                  <a:spcPct val="0"/>
                </a:spcBef>
                <a:spcAft>
                  <a:spcPct val="0"/>
                </a:spcAft>
                <a:defRPr/>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4376F-08F6-46E1-ACE2-3E2F41CAB0D3}" type="slidenum">
              <a:rPr lang="en-GB">
                <a:cs typeface="Arial" charset="0"/>
              </a:rPr>
              <a:pPr fontAlgn="base">
                <a:spcBef>
                  <a:spcPct val="0"/>
                </a:spcBef>
                <a:spcAft>
                  <a:spcPct val="0"/>
                </a:spcAft>
                <a:defRPr/>
              </a:pPr>
              <a:t>13</a:t>
            </a:fld>
            <a:endParaRPr lang="en-GB">
              <a:cs typeface="Arial" charset="0"/>
            </a:endParaRPr>
          </a:p>
        </p:txBody>
      </p:sp>
    </p:spTree>
    <p:extLst>
      <p:ext uri="{BB962C8B-B14F-4D97-AF65-F5344CB8AC3E}">
        <p14:creationId xmlns:p14="http://schemas.microsoft.com/office/powerpoint/2010/main" val="173800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4376F-08F6-46E1-ACE2-3E2F41CAB0D3}" type="slidenum">
              <a:rPr lang="en-GB">
                <a:cs typeface="Arial" charset="0"/>
              </a:rPr>
              <a:pPr fontAlgn="base">
                <a:spcBef>
                  <a:spcPct val="0"/>
                </a:spcBef>
                <a:spcAft>
                  <a:spcPct val="0"/>
                </a:spcAft>
                <a:defRPr/>
              </a:pPr>
              <a:t>14</a:t>
            </a:fld>
            <a:endParaRPr lang="en-GB">
              <a:cs typeface="Arial" charset="0"/>
            </a:endParaRPr>
          </a:p>
        </p:txBody>
      </p:sp>
    </p:spTree>
    <p:extLst>
      <p:ext uri="{BB962C8B-B14F-4D97-AF65-F5344CB8AC3E}">
        <p14:creationId xmlns:p14="http://schemas.microsoft.com/office/powerpoint/2010/main" val="3990151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15</a:t>
            </a:fld>
            <a:endParaRPr lang="en-GB">
              <a:cs typeface="Arial" charset="0"/>
            </a:endParaRPr>
          </a:p>
        </p:txBody>
      </p:sp>
    </p:spTree>
    <p:extLst>
      <p:ext uri="{BB962C8B-B14F-4D97-AF65-F5344CB8AC3E}">
        <p14:creationId xmlns:p14="http://schemas.microsoft.com/office/powerpoint/2010/main" val="261199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6AB88-BBC2-4454-8F2D-1F23A60949A8}" type="slidenum">
              <a:rPr lang="en-GB">
                <a:cs typeface="Arial" charset="0"/>
              </a:rPr>
              <a:pPr fontAlgn="base">
                <a:spcBef>
                  <a:spcPct val="0"/>
                </a:spcBef>
                <a:spcAft>
                  <a:spcPct val="0"/>
                </a:spcAft>
                <a:defRPr/>
              </a:pPr>
              <a:t>16</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17</a:t>
            </a:fld>
            <a:endParaRPr lang="en-GB">
              <a:cs typeface="Arial" charset="0"/>
            </a:endParaRPr>
          </a:p>
        </p:txBody>
      </p:sp>
    </p:spTree>
    <p:extLst>
      <p:ext uri="{BB962C8B-B14F-4D97-AF65-F5344CB8AC3E}">
        <p14:creationId xmlns:p14="http://schemas.microsoft.com/office/powerpoint/2010/main" val="6547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18</a:t>
            </a:fld>
            <a:endParaRPr lang="en-GB"/>
          </a:p>
        </p:txBody>
      </p:sp>
    </p:spTree>
    <p:extLst>
      <p:ext uri="{BB962C8B-B14F-4D97-AF65-F5344CB8AC3E}">
        <p14:creationId xmlns:p14="http://schemas.microsoft.com/office/powerpoint/2010/main" val="300560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2</a:t>
            </a:fld>
            <a:endParaRPr lang="en-GB">
              <a:cs typeface="Arial" charset="0"/>
            </a:endParaRPr>
          </a:p>
        </p:txBody>
      </p:sp>
    </p:spTree>
    <p:extLst>
      <p:ext uri="{BB962C8B-B14F-4D97-AF65-F5344CB8AC3E}">
        <p14:creationId xmlns:p14="http://schemas.microsoft.com/office/powerpoint/2010/main" val="87879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22</a:t>
            </a:fld>
            <a:endParaRPr lang="en-GB"/>
          </a:p>
        </p:txBody>
      </p:sp>
    </p:spTree>
    <p:extLst>
      <p:ext uri="{BB962C8B-B14F-4D97-AF65-F5344CB8AC3E}">
        <p14:creationId xmlns:p14="http://schemas.microsoft.com/office/powerpoint/2010/main" val="2440571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23</a:t>
            </a:fld>
            <a:endParaRPr lang="en-GB"/>
          </a:p>
        </p:txBody>
      </p:sp>
    </p:spTree>
    <p:extLst>
      <p:ext uri="{BB962C8B-B14F-4D97-AF65-F5344CB8AC3E}">
        <p14:creationId xmlns:p14="http://schemas.microsoft.com/office/powerpoint/2010/main" val="264415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97766F-61E7-9FFF-9255-3E081059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26B59-E2F0-BB24-0FE3-D737C3DE2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632DD9BE-6633-5710-6F8B-E3BFDAFBF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5C06A-099B-4DF0-9EC4-3719C6443813}" type="slidenum">
              <a:rPr lang="en-GB" altLang="en-US"/>
              <a:pPr>
                <a:spcBef>
                  <a:spcPct val="0"/>
                </a:spcBef>
              </a:pPr>
              <a:t>24</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27</a:t>
            </a:fld>
            <a:endParaRPr lang="en-GB" altLang="en-US"/>
          </a:p>
        </p:txBody>
      </p:sp>
    </p:spTree>
    <p:extLst>
      <p:ext uri="{BB962C8B-B14F-4D97-AF65-F5344CB8AC3E}">
        <p14:creationId xmlns:p14="http://schemas.microsoft.com/office/powerpoint/2010/main" val="218574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28</a:t>
            </a:fld>
            <a:endParaRPr lang="en-GB" altLang="en-US"/>
          </a:p>
        </p:txBody>
      </p:sp>
    </p:spTree>
    <p:extLst>
      <p:ext uri="{BB962C8B-B14F-4D97-AF65-F5344CB8AC3E}">
        <p14:creationId xmlns:p14="http://schemas.microsoft.com/office/powerpoint/2010/main" val="328639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29</a:t>
            </a:fld>
            <a:endParaRPr lang="en-GB" altLang="en-US"/>
          </a:p>
        </p:txBody>
      </p:sp>
    </p:spTree>
    <p:extLst>
      <p:ext uri="{BB962C8B-B14F-4D97-AF65-F5344CB8AC3E}">
        <p14:creationId xmlns:p14="http://schemas.microsoft.com/office/powerpoint/2010/main" val="182468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30</a:t>
            </a:fld>
            <a:endParaRPr lang="en-GB" altLang="en-US"/>
          </a:p>
        </p:txBody>
      </p:sp>
    </p:spTree>
    <p:extLst>
      <p:ext uri="{BB962C8B-B14F-4D97-AF65-F5344CB8AC3E}">
        <p14:creationId xmlns:p14="http://schemas.microsoft.com/office/powerpoint/2010/main" val="3105656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BDA36E9-B58F-1E5E-44FD-6C3EECEA0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DD644B0-5041-1A2F-2645-E2FA17234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55300" name="Slide Number Placeholder 3">
            <a:extLst>
              <a:ext uri="{FF2B5EF4-FFF2-40B4-BE49-F238E27FC236}">
                <a16:creationId xmlns:a16="http://schemas.microsoft.com/office/drawing/2014/main" id="{6D9B8DE2-25C4-5590-A836-DBD5AA5FC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4FE0E4-8DC6-47DD-A499-C9D91C1C2E9E}" type="slidenum">
              <a:rPr lang="en-GB" altLang="en-US"/>
              <a:pPr>
                <a:spcBef>
                  <a:spcPct val="0"/>
                </a:spcBef>
              </a:pPr>
              <a:t>32</a:t>
            </a:fld>
            <a:endParaRPr lang="en-GB" altLang="en-US"/>
          </a:p>
        </p:txBody>
      </p:sp>
    </p:spTree>
    <p:extLst>
      <p:ext uri="{BB962C8B-B14F-4D97-AF65-F5344CB8AC3E}">
        <p14:creationId xmlns:p14="http://schemas.microsoft.com/office/powerpoint/2010/main" val="111670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BDA36E9-B58F-1E5E-44FD-6C3EECEA0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DD644B0-5041-1A2F-2645-E2FA17234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55300" name="Slide Number Placeholder 3">
            <a:extLst>
              <a:ext uri="{FF2B5EF4-FFF2-40B4-BE49-F238E27FC236}">
                <a16:creationId xmlns:a16="http://schemas.microsoft.com/office/drawing/2014/main" id="{6D9B8DE2-25C4-5590-A836-DBD5AA5FC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4FE0E4-8DC6-47DD-A499-C9D91C1C2E9E}" type="slidenum">
              <a:rPr lang="en-GB" altLang="en-US"/>
              <a:pPr>
                <a:spcBef>
                  <a:spcPct val="0"/>
                </a:spcBef>
              </a:pPr>
              <a:t>33</a:t>
            </a:fld>
            <a:endParaRPr lang="en-GB" altLang="en-US"/>
          </a:p>
        </p:txBody>
      </p:sp>
    </p:spTree>
    <p:extLst>
      <p:ext uri="{BB962C8B-B14F-4D97-AF65-F5344CB8AC3E}">
        <p14:creationId xmlns:p14="http://schemas.microsoft.com/office/powerpoint/2010/main" val="56705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3</a:t>
            </a:fld>
            <a:endParaRPr lang="en-GB">
              <a:cs typeface="Arial" charset="0"/>
            </a:endParaRPr>
          </a:p>
        </p:txBody>
      </p:sp>
    </p:spTree>
    <p:extLst>
      <p:ext uri="{BB962C8B-B14F-4D97-AF65-F5344CB8AC3E}">
        <p14:creationId xmlns:p14="http://schemas.microsoft.com/office/powerpoint/2010/main" val="284746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35</a:t>
            </a:fld>
            <a:endParaRPr lang="en-GB" altLang="en-US"/>
          </a:p>
        </p:txBody>
      </p:sp>
    </p:spTree>
    <p:extLst>
      <p:ext uri="{BB962C8B-B14F-4D97-AF65-F5344CB8AC3E}">
        <p14:creationId xmlns:p14="http://schemas.microsoft.com/office/powerpoint/2010/main" val="3289475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36</a:t>
            </a:fld>
            <a:endParaRPr lang="en-GB" altLang="en-US"/>
          </a:p>
        </p:txBody>
      </p:sp>
    </p:spTree>
    <p:extLst>
      <p:ext uri="{BB962C8B-B14F-4D97-AF65-F5344CB8AC3E}">
        <p14:creationId xmlns:p14="http://schemas.microsoft.com/office/powerpoint/2010/main" val="1016685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37</a:t>
            </a:fld>
            <a:endParaRPr lang="en-GB">
              <a:cs typeface="Arial" charset="0"/>
            </a:endParaRPr>
          </a:p>
        </p:txBody>
      </p:sp>
    </p:spTree>
    <p:extLst>
      <p:ext uri="{BB962C8B-B14F-4D97-AF65-F5344CB8AC3E}">
        <p14:creationId xmlns:p14="http://schemas.microsoft.com/office/powerpoint/2010/main" val="2341148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38</a:t>
            </a:fld>
            <a:endParaRPr lang="en-GB">
              <a:cs typeface="Arial" charset="0"/>
            </a:endParaRPr>
          </a:p>
        </p:txBody>
      </p:sp>
    </p:spTree>
    <p:extLst>
      <p:ext uri="{BB962C8B-B14F-4D97-AF65-F5344CB8AC3E}">
        <p14:creationId xmlns:p14="http://schemas.microsoft.com/office/powerpoint/2010/main" val="2208783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39</a:t>
            </a:fld>
            <a:endParaRPr lang="en-GB">
              <a:cs typeface="Arial" charset="0"/>
            </a:endParaRPr>
          </a:p>
        </p:txBody>
      </p:sp>
    </p:spTree>
    <p:extLst>
      <p:ext uri="{BB962C8B-B14F-4D97-AF65-F5344CB8AC3E}">
        <p14:creationId xmlns:p14="http://schemas.microsoft.com/office/powerpoint/2010/main" val="51153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40</a:t>
            </a:fld>
            <a:endParaRPr lang="en-GB">
              <a:cs typeface="Arial" charset="0"/>
            </a:endParaRPr>
          </a:p>
        </p:txBody>
      </p:sp>
    </p:spTree>
    <p:extLst>
      <p:ext uri="{BB962C8B-B14F-4D97-AF65-F5344CB8AC3E}">
        <p14:creationId xmlns:p14="http://schemas.microsoft.com/office/powerpoint/2010/main" val="1398190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41</a:t>
            </a:fld>
            <a:endParaRPr lang="en-GB">
              <a:cs typeface="Arial" charset="0"/>
            </a:endParaRPr>
          </a:p>
        </p:txBody>
      </p:sp>
    </p:spTree>
    <p:extLst>
      <p:ext uri="{BB962C8B-B14F-4D97-AF65-F5344CB8AC3E}">
        <p14:creationId xmlns:p14="http://schemas.microsoft.com/office/powerpoint/2010/main" val="758358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42</a:t>
            </a:fld>
            <a:endParaRPr lang="en-GB">
              <a:cs typeface="Arial" charset="0"/>
            </a:endParaRPr>
          </a:p>
        </p:txBody>
      </p:sp>
    </p:spTree>
    <p:extLst>
      <p:ext uri="{BB962C8B-B14F-4D97-AF65-F5344CB8AC3E}">
        <p14:creationId xmlns:p14="http://schemas.microsoft.com/office/powerpoint/2010/main" val="3748112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43</a:t>
            </a:fld>
            <a:endParaRPr lang="en-GB">
              <a:cs typeface="Arial" charset="0"/>
            </a:endParaRPr>
          </a:p>
        </p:txBody>
      </p:sp>
    </p:spTree>
    <p:extLst>
      <p:ext uri="{BB962C8B-B14F-4D97-AF65-F5344CB8AC3E}">
        <p14:creationId xmlns:p14="http://schemas.microsoft.com/office/powerpoint/2010/main" val="47556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4</a:t>
            </a:fld>
            <a:endParaRPr lang="en-GB">
              <a:cs typeface="Arial" charset="0"/>
            </a:endParaRPr>
          </a:p>
        </p:txBody>
      </p:sp>
    </p:spTree>
    <p:extLst>
      <p:ext uri="{BB962C8B-B14F-4D97-AF65-F5344CB8AC3E}">
        <p14:creationId xmlns:p14="http://schemas.microsoft.com/office/powerpoint/2010/main" val="2329347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44</a:t>
            </a:fld>
            <a:endParaRPr lang="en-GB">
              <a:cs typeface="Arial" charset="0"/>
            </a:endParaRPr>
          </a:p>
        </p:txBody>
      </p:sp>
    </p:spTree>
    <p:extLst>
      <p:ext uri="{BB962C8B-B14F-4D97-AF65-F5344CB8AC3E}">
        <p14:creationId xmlns:p14="http://schemas.microsoft.com/office/powerpoint/2010/main" val="1829609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45</a:t>
            </a:fld>
            <a:endParaRPr lang="en-GB">
              <a:cs typeface="Arial" charset="0"/>
            </a:endParaRPr>
          </a:p>
        </p:txBody>
      </p:sp>
    </p:spTree>
    <p:extLst>
      <p:ext uri="{BB962C8B-B14F-4D97-AF65-F5344CB8AC3E}">
        <p14:creationId xmlns:p14="http://schemas.microsoft.com/office/powerpoint/2010/main" val="3022031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46</a:t>
            </a:fld>
            <a:endParaRPr lang="en-GB"/>
          </a:p>
        </p:txBody>
      </p:sp>
    </p:spTree>
    <p:extLst>
      <p:ext uri="{BB962C8B-B14F-4D97-AF65-F5344CB8AC3E}">
        <p14:creationId xmlns:p14="http://schemas.microsoft.com/office/powerpoint/2010/main" val="3037890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47</a:t>
            </a:fld>
            <a:endParaRPr lang="en-GB"/>
          </a:p>
        </p:txBody>
      </p:sp>
    </p:spTree>
    <p:extLst>
      <p:ext uri="{BB962C8B-B14F-4D97-AF65-F5344CB8AC3E}">
        <p14:creationId xmlns:p14="http://schemas.microsoft.com/office/powerpoint/2010/main" val="2448590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48</a:t>
            </a:fld>
            <a:endParaRPr lang="en-GB"/>
          </a:p>
        </p:txBody>
      </p:sp>
    </p:spTree>
    <p:extLst>
      <p:ext uri="{BB962C8B-B14F-4D97-AF65-F5344CB8AC3E}">
        <p14:creationId xmlns:p14="http://schemas.microsoft.com/office/powerpoint/2010/main" val="2799121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49</a:t>
            </a:fld>
            <a:endParaRPr lang="en-GB"/>
          </a:p>
        </p:txBody>
      </p:sp>
    </p:spTree>
    <p:extLst>
      <p:ext uri="{BB962C8B-B14F-4D97-AF65-F5344CB8AC3E}">
        <p14:creationId xmlns:p14="http://schemas.microsoft.com/office/powerpoint/2010/main" val="1484438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50</a:t>
            </a:fld>
            <a:endParaRPr lang="en-GB"/>
          </a:p>
        </p:txBody>
      </p:sp>
    </p:spTree>
    <p:extLst>
      <p:ext uri="{BB962C8B-B14F-4D97-AF65-F5344CB8AC3E}">
        <p14:creationId xmlns:p14="http://schemas.microsoft.com/office/powerpoint/2010/main" val="339028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51</a:t>
            </a:fld>
            <a:endParaRPr lang="en-GB"/>
          </a:p>
        </p:txBody>
      </p:sp>
    </p:spTree>
    <p:extLst>
      <p:ext uri="{BB962C8B-B14F-4D97-AF65-F5344CB8AC3E}">
        <p14:creationId xmlns:p14="http://schemas.microsoft.com/office/powerpoint/2010/main" val="1490047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53</a:t>
            </a:fld>
            <a:endParaRPr lang="en-GB"/>
          </a:p>
        </p:txBody>
      </p:sp>
    </p:spTree>
    <p:extLst>
      <p:ext uri="{BB962C8B-B14F-4D97-AF65-F5344CB8AC3E}">
        <p14:creationId xmlns:p14="http://schemas.microsoft.com/office/powerpoint/2010/main" val="2019788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54</a:t>
            </a:fld>
            <a:endParaRPr lang="en-GB"/>
          </a:p>
        </p:txBody>
      </p:sp>
    </p:spTree>
    <p:extLst>
      <p:ext uri="{BB962C8B-B14F-4D97-AF65-F5344CB8AC3E}">
        <p14:creationId xmlns:p14="http://schemas.microsoft.com/office/powerpoint/2010/main" val="424884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5</a:t>
            </a:fld>
            <a:endParaRPr lang="en-GB">
              <a:cs typeface="Arial" charset="0"/>
            </a:endParaRPr>
          </a:p>
        </p:txBody>
      </p:sp>
    </p:spTree>
    <p:extLst>
      <p:ext uri="{BB962C8B-B14F-4D97-AF65-F5344CB8AC3E}">
        <p14:creationId xmlns:p14="http://schemas.microsoft.com/office/powerpoint/2010/main" val="669142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55</a:t>
            </a:fld>
            <a:endParaRPr lang="en-GB">
              <a:cs typeface="Arial" charset="0"/>
            </a:endParaRPr>
          </a:p>
        </p:txBody>
      </p:sp>
    </p:spTree>
    <p:extLst>
      <p:ext uri="{BB962C8B-B14F-4D97-AF65-F5344CB8AC3E}">
        <p14:creationId xmlns:p14="http://schemas.microsoft.com/office/powerpoint/2010/main" val="55878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56</a:t>
            </a:fld>
            <a:endParaRPr lang="en-GB">
              <a:cs typeface="Arial" charset="0"/>
            </a:endParaRPr>
          </a:p>
        </p:txBody>
      </p:sp>
    </p:spTree>
    <p:extLst>
      <p:ext uri="{BB962C8B-B14F-4D97-AF65-F5344CB8AC3E}">
        <p14:creationId xmlns:p14="http://schemas.microsoft.com/office/powerpoint/2010/main" val="1394956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57</a:t>
            </a:fld>
            <a:endParaRPr lang="en-GB">
              <a:cs typeface="Arial" charset="0"/>
            </a:endParaRPr>
          </a:p>
        </p:txBody>
      </p:sp>
    </p:spTree>
    <p:extLst>
      <p:ext uri="{BB962C8B-B14F-4D97-AF65-F5344CB8AC3E}">
        <p14:creationId xmlns:p14="http://schemas.microsoft.com/office/powerpoint/2010/main" val="1526193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58</a:t>
            </a:fld>
            <a:endParaRPr lang="en-GB">
              <a:cs typeface="Arial" charset="0"/>
            </a:endParaRPr>
          </a:p>
        </p:txBody>
      </p:sp>
    </p:spTree>
    <p:extLst>
      <p:ext uri="{BB962C8B-B14F-4D97-AF65-F5344CB8AC3E}">
        <p14:creationId xmlns:p14="http://schemas.microsoft.com/office/powerpoint/2010/main" val="2520553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59</a:t>
            </a:fld>
            <a:endParaRPr lang="en-GB">
              <a:cs typeface="Arial" charset="0"/>
            </a:endParaRPr>
          </a:p>
        </p:txBody>
      </p:sp>
    </p:spTree>
    <p:extLst>
      <p:ext uri="{BB962C8B-B14F-4D97-AF65-F5344CB8AC3E}">
        <p14:creationId xmlns:p14="http://schemas.microsoft.com/office/powerpoint/2010/main" val="560801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60</a:t>
            </a:fld>
            <a:endParaRPr lang="en-GB">
              <a:cs typeface="Arial" charset="0"/>
            </a:endParaRPr>
          </a:p>
        </p:txBody>
      </p:sp>
    </p:spTree>
    <p:extLst>
      <p:ext uri="{BB962C8B-B14F-4D97-AF65-F5344CB8AC3E}">
        <p14:creationId xmlns:p14="http://schemas.microsoft.com/office/powerpoint/2010/main" val="2769214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61</a:t>
            </a:fld>
            <a:endParaRPr lang="en-GB"/>
          </a:p>
        </p:txBody>
      </p:sp>
    </p:spTree>
    <p:extLst>
      <p:ext uri="{BB962C8B-B14F-4D97-AF65-F5344CB8AC3E}">
        <p14:creationId xmlns:p14="http://schemas.microsoft.com/office/powerpoint/2010/main" val="281535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6</a:t>
            </a:fld>
            <a:endParaRPr lang="en-GB">
              <a:cs typeface="Arial" charset="0"/>
            </a:endParaRPr>
          </a:p>
        </p:txBody>
      </p:sp>
    </p:spTree>
    <p:extLst>
      <p:ext uri="{BB962C8B-B14F-4D97-AF65-F5344CB8AC3E}">
        <p14:creationId xmlns:p14="http://schemas.microsoft.com/office/powerpoint/2010/main" val="73111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a:t>
            </a:fld>
            <a:endParaRPr lang="en-GB"/>
          </a:p>
        </p:txBody>
      </p:sp>
    </p:spTree>
    <p:extLst>
      <p:ext uri="{BB962C8B-B14F-4D97-AF65-F5344CB8AC3E}">
        <p14:creationId xmlns:p14="http://schemas.microsoft.com/office/powerpoint/2010/main" val="96458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2BA2989-5DA0-8032-F78D-AEE2C8DA6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C43015C-C4C4-631E-D01E-EF4C6B6FA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a:extLst>
              <a:ext uri="{FF2B5EF4-FFF2-40B4-BE49-F238E27FC236}">
                <a16:creationId xmlns:a16="http://schemas.microsoft.com/office/drawing/2014/main" id="{8D267097-7EB9-C2CA-591F-EDE48DA2F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11C1F-6FE0-41B5-B624-FDE36551C9F4}" type="slidenum">
              <a:rPr lang="en-GB" altLang="en-US"/>
              <a:pPr>
                <a:spcBef>
                  <a:spcPct val="0"/>
                </a:spcBef>
              </a:pPr>
              <a:t>9</a:t>
            </a:fld>
            <a:endParaRPr lang="en-GB" altLang="en-US"/>
          </a:p>
        </p:txBody>
      </p:sp>
    </p:spTree>
    <p:extLst>
      <p:ext uri="{BB962C8B-B14F-4D97-AF65-F5344CB8AC3E}">
        <p14:creationId xmlns:p14="http://schemas.microsoft.com/office/powerpoint/2010/main" val="317296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08FFBA-3F95-4FF1-8CB9-76EAA8196124}" type="datetime1">
              <a:rPr lang="en-US" smtClean="0"/>
              <a:t>10/9/2024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5BD94B74-36CD-4C57-A5F9-465ED002FA1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53155C-BA3F-4F47-871F-16ACD3AFC1E1}" type="datetime1">
              <a:rPr lang="en-US" smtClean="0"/>
              <a:t>10/9/2024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E9D0D1A6-7DCB-411E-9859-5187ED2427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6E3635-A422-48BB-AD0D-DFD76F2F3032}" type="datetime1">
              <a:rPr lang="en-US" smtClean="0"/>
              <a:t>10/9/2024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32F78178-D1DB-48EF-AE7D-8FA9370B95F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ECD439-BD4B-456A-8EA2-D6ED5FDFD701}" type="datetime1">
              <a:rPr lang="en-US" smtClean="0"/>
              <a:t>10/9/2024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5C430ED4-12B1-4A61-A979-ADC7F16A79B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A7252E-F7C3-4685-BBC1-0E17B51A1BEF}" type="datetime1">
              <a:rPr lang="en-US" smtClean="0"/>
              <a:t>10/9/2024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A6838D96-EA55-4C0C-8AF9-72470FEDDCC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CD5D6A1-648D-4602-A845-245039FDB6A9}" type="datetime1">
              <a:rPr lang="en-US" smtClean="0"/>
              <a:t>10/9/2024</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E00A0A35-F754-4525-8EA8-810A8B7386A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29C0692-03B8-43C1-94A6-6F4506B354DD}" type="datetime1">
              <a:rPr lang="en-US" smtClean="0"/>
              <a:t>10/9/2024</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G3EFX</a:t>
            </a:r>
          </a:p>
        </p:txBody>
      </p:sp>
      <p:sp>
        <p:nvSpPr>
          <p:cNvPr id="9" name="Slide Number Placeholder 5"/>
          <p:cNvSpPr>
            <a:spLocks noGrp="1"/>
          </p:cNvSpPr>
          <p:nvPr>
            <p:ph type="sldNum" sz="quarter" idx="12"/>
          </p:nvPr>
        </p:nvSpPr>
        <p:spPr/>
        <p:txBody>
          <a:bodyPr/>
          <a:lstStyle>
            <a:lvl1pPr>
              <a:defRPr/>
            </a:lvl1pPr>
          </a:lstStyle>
          <a:p>
            <a:pPr>
              <a:defRPr/>
            </a:pPr>
            <a:fld id="{83346FBB-9FC8-40E5-891B-5D9B5B6A318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935A8E-43E4-4D46-AEFD-856830027746}" type="datetime1">
              <a:rPr lang="en-US" smtClean="0"/>
              <a:t>10/9/2024</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G3EFX</a:t>
            </a:r>
          </a:p>
        </p:txBody>
      </p:sp>
      <p:sp>
        <p:nvSpPr>
          <p:cNvPr id="5" name="Slide Number Placeholder 5"/>
          <p:cNvSpPr>
            <a:spLocks noGrp="1"/>
          </p:cNvSpPr>
          <p:nvPr>
            <p:ph type="sldNum" sz="quarter" idx="12"/>
          </p:nvPr>
        </p:nvSpPr>
        <p:spPr/>
        <p:txBody>
          <a:bodyPr/>
          <a:lstStyle>
            <a:lvl1pPr>
              <a:defRPr/>
            </a:lvl1pPr>
          </a:lstStyle>
          <a:p>
            <a:pPr>
              <a:defRPr/>
            </a:pPr>
            <a:fld id="{5BAB9569-4B55-4DBB-80B9-5DBD04C311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7783FD-03F6-4A91-95BC-BB50C08A5A6D}" type="datetime1">
              <a:rPr lang="en-US" smtClean="0"/>
              <a:t>10/9/2024</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G3EFX</a:t>
            </a:r>
          </a:p>
        </p:txBody>
      </p:sp>
      <p:sp>
        <p:nvSpPr>
          <p:cNvPr id="4" name="Slide Number Placeholder 5"/>
          <p:cNvSpPr>
            <a:spLocks noGrp="1"/>
          </p:cNvSpPr>
          <p:nvPr>
            <p:ph type="sldNum" sz="quarter" idx="12"/>
          </p:nvPr>
        </p:nvSpPr>
        <p:spPr/>
        <p:txBody>
          <a:bodyPr/>
          <a:lstStyle>
            <a:lvl1pPr>
              <a:defRPr/>
            </a:lvl1pPr>
          </a:lstStyle>
          <a:p>
            <a:pPr>
              <a:defRPr/>
            </a:pPr>
            <a:fld id="{821D44F3-7188-4CC4-9854-0F90A77B40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D3E6E9-45C0-4A4E-9669-BF78E890ED56}" type="datetime1">
              <a:rPr lang="en-US" smtClean="0"/>
              <a:t>10/9/2024</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2420794D-ED85-4964-807E-3CCA06DA555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720690-8522-4790-818E-517F671DA53F}" type="datetime1">
              <a:rPr lang="en-US" smtClean="0"/>
              <a:t>10/9/2024</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4815D124-0EAF-40B4-AFDD-6DAF1AB0AE8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4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424CAC-9C42-41EA-8985-B52EF6AED361}" type="datetime1">
              <a:rPr lang="en-US" smtClean="0"/>
              <a:t>10/9/2024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t>G3EFX</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CC2BBC-710E-45A3-9DBA-08F14614BC0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Licence Regulations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                                  </a:t>
            </a:r>
          </a:p>
          <a:p>
            <a:pPr eaLnBrk="1" hangingPunct="1">
              <a:defRPr/>
            </a:pPr>
            <a:r>
              <a:rPr lang="en-GB" sz="7200" b="1" dirty="0">
                <a:solidFill>
                  <a:schemeClr val="tx1"/>
                </a:solidFill>
                <a:latin typeface="Comic Sans MS" pitchFamily="66" charset="0"/>
              </a:rPr>
              <a:t>Licence Regulations  </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UK Licence Classes</a:t>
            </a:r>
          </a:p>
        </p:txBody>
      </p:sp>
      <p:sp>
        <p:nvSpPr>
          <p:cNvPr id="14339" name="Subtitle 2"/>
          <p:cNvSpPr>
            <a:spLocks noGrp="1"/>
          </p:cNvSpPr>
          <p:nvPr>
            <p:ph type="subTitle" idx="1"/>
          </p:nvPr>
        </p:nvSpPr>
        <p:spPr>
          <a:xfrm>
            <a:off x="1500188" y="1571625"/>
            <a:ext cx="6143625" cy="4143375"/>
          </a:xfrm>
        </p:spPr>
        <p:txBody>
          <a:bodyPr/>
          <a:lstStyle/>
          <a:p>
            <a:pPr eaLnBrk="1" hangingPunct="1">
              <a:lnSpc>
                <a:spcPct val="90000"/>
              </a:lnSpc>
            </a:pPr>
            <a:r>
              <a:rPr lang="en-GB" sz="4800" b="1" dirty="0">
                <a:solidFill>
                  <a:srgbClr val="0000FF"/>
                </a:solidFill>
              </a:rPr>
              <a:t>Foundation</a:t>
            </a:r>
          </a:p>
          <a:p>
            <a:pPr eaLnBrk="1" hangingPunct="1">
              <a:lnSpc>
                <a:spcPct val="90000"/>
              </a:lnSpc>
            </a:pPr>
            <a:endParaRPr lang="en-GB" sz="4800" b="1" dirty="0">
              <a:solidFill>
                <a:srgbClr val="0000FF"/>
              </a:solidFill>
            </a:endParaRPr>
          </a:p>
          <a:p>
            <a:pPr eaLnBrk="1" hangingPunct="1">
              <a:lnSpc>
                <a:spcPct val="90000"/>
              </a:lnSpc>
            </a:pPr>
            <a:r>
              <a:rPr lang="en-GB" sz="4800" b="1" dirty="0">
                <a:solidFill>
                  <a:srgbClr val="660066"/>
                </a:solidFill>
              </a:rPr>
              <a:t>Intermediate</a:t>
            </a:r>
          </a:p>
          <a:p>
            <a:pPr eaLnBrk="1" hangingPunct="1">
              <a:lnSpc>
                <a:spcPct val="90000"/>
              </a:lnSpc>
            </a:pPr>
            <a:endParaRPr lang="en-GB" sz="4800" b="1" dirty="0">
              <a:solidFill>
                <a:srgbClr val="660066"/>
              </a:solidFill>
            </a:endParaRPr>
          </a:p>
          <a:p>
            <a:pPr eaLnBrk="1" hangingPunct="1">
              <a:lnSpc>
                <a:spcPct val="90000"/>
              </a:lnSpc>
            </a:pPr>
            <a:r>
              <a:rPr lang="en-GB" sz="4800" b="1" dirty="0">
                <a:solidFill>
                  <a:schemeClr val="tx1"/>
                </a:solidFill>
              </a:rPr>
              <a:t>      </a:t>
            </a:r>
            <a:r>
              <a:rPr lang="en-GB" sz="4800" b="1" dirty="0">
                <a:solidFill>
                  <a:srgbClr val="FF0000"/>
                </a:solidFill>
              </a:rPr>
              <a:t>Full</a:t>
            </a:r>
            <a:r>
              <a:rPr lang="en-US" sz="3700" b="1" dirty="0">
                <a:solidFill>
                  <a:srgbClr val="FF0000"/>
                </a:solidFill>
              </a:rPr>
              <a:t>	</a:t>
            </a:r>
            <a:r>
              <a:rPr lang="en-US" sz="3700" b="1" dirty="0">
                <a:solidFill>
                  <a:schemeClr val="tx1"/>
                </a:solidFill>
              </a:rPr>
              <a:t>	</a:t>
            </a:r>
            <a:endParaRPr lang="en-GB" sz="37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10</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00125"/>
          </a:xfrm>
        </p:spPr>
        <p:txBody>
          <a:bodyPr rtlCol="0">
            <a:normAutofit fontScale="90000"/>
          </a:bodyPr>
          <a:lstStyle/>
          <a:p>
            <a:pPr eaLnBrk="1" fontAlgn="auto" hangingPunct="1">
              <a:spcAft>
                <a:spcPts val="0"/>
              </a:spcAft>
              <a:defRPr/>
            </a:pPr>
            <a:br>
              <a:rPr lang="en-GB" sz="4000" b="1" dirty="0">
                <a:solidFill>
                  <a:schemeClr val="tx2"/>
                </a:solidFill>
                <a:latin typeface="Comic Sans MS" pitchFamily="66" charset="0"/>
              </a:rPr>
            </a:br>
            <a:r>
              <a:rPr lang="en-GB" sz="4000" b="1" dirty="0" err="1">
                <a:solidFill>
                  <a:schemeClr val="tx2"/>
                </a:solidFill>
                <a:latin typeface="Comic Sans MS" pitchFamily="66" charset="0"/>
              </a:rPr>
              <a:t>Callsign</a:t>
            </a:r>
            <a:r>
              <a:rPr lang="en-GB" sz="4000" b="1" dirty="0">
                <a:solidFill>
                  <a:schemeClr val="tx2"/>
                </a:solidFill>
                <a:latin typeface="Comic Sans MS" pitchFamily="66" charset="0"/>
              </a:rPr>
              <a:t> Formats</a:t>
            </a:r>
            <a:br>
              <a:rPr lang="en-GB" sz="4000" b="1" dirty="0">
                <a:solidFill>
                  <a:schemeClr val="tx2"/>
                </a:solidFill>
                <a:latin typeface="Comic Sans MS" pitchFamily="66" charset="0"/>
              </a:rPr>
            </a:br>
            <a:r>
              <a:rPr lang="en-GB" sz="4000" b="1" dirty="0">
                <a:solidFill>
                  <a:schemeClr val="tx2"/>
                </a:solidFill>
                <a:latin typeface="Comic Sans MS" pitchFamily="66" charset="0"/>
              </a:rPr>
              <a:t>(in England) </a:t>
            </a:r>
            <a:r>
              <a:rPr lang="en-GB" sz="4000" b="1" dirty="0">
                <a:latin typeface="Comic Sans MS" pitchFamily="66" charset="0"/>
              </a:rPr>
              <a:t>  </a:t>
            </a:r>
          </a:p>
        </p:txBody>
      </p:sp>
      <p:sp>
        <p:nvSpPr>
          <p:cNvPr id="14339" name="Subtitle 2"/>
          <p:cNvSpPr>
            <a:spLocks noGrp="1"/>
          </p:cNvSpPr>
          <p:nvPr>
            <p:ph type="subTitle" idx="1"/>
          </p:nvPr>
        </p:nvSpPr>
        <p:spPr>
          <a:xfrm>
            <a:off x="571500" y="1285875"/>
            <a:ext cx="8358188" cy="4857750"/>
          </a:xfrm>
        </p:spPr>
        <p:txBody>
          <a:bodyPr/>
          <a:lstStyle/>
          <a:p>
            <a:pPr algn="l" eaLnBrk="1" hangingPunct="1"/>
            <a:r>
              <a:rPr lang="en-GB" sz="3400" b="1" dirty="0">
                <a:solidFill>
                  <a:schemeClr val="tx1"/>
                </a:solidFill>
              </a:rPr>
              <a:t>	</a:t>
            </a:r>
            <a:r>
              <a:rPr lang="en-US" sz="3400" dirty="0">
                <a:solidFill>
                  <a:srgbClr val="898989"/>
                </a:solidFill>
              </a:rPr>
              <a:t>			</a:t>
            </a:r>
          </a:p>
          <a:p>
            <a:pPr algn="l" eaLnBrk="1" hangingPunct="1"/>
            <a:r>
              <a:rPr lang="en-US" sz="3400" b="1" i="1" dirty="0">
                <a:solidFill>
                  <a:srgbClr val="0000FF"/>
                </a:solidFill>
              </a:rPr>
              <a:t>Foundation	M3ABC    M6ABC   M7ABC</a:t>
            </a:r>
            <a:br>
              <a:rPr lang="en-US" sz="3400" b="1" i="1" dirty="0">
                <a:solidFill>
                  <a:schemeClr val="tx1"/>
                </a:solidFill>
              </a:rPr>
            </a:br>
            <a:endParaRPr lang="en-US" sz="3400" b="1" i="1" dirty="0">
              <a:solidFill>
                <a:schemeClr val="tx1"/>
              </a:solidFill>
            </a:endParaRPr>
          </a:p>
          <a:p>
            <a:pPr algn="l" eaLnBrk="1" hangingPunct="1"/>
            <a:r>
              <a:rPr lang="en-US" sz="3400" b="1" dirty="0">
                <a:solidFill>
                  <a:srgbClr val="660066"/>
                </a:solidFill>
              </a:rPr>
              <a:t>Intermediate	2E0ABC    2E1ABC  	</a:t>
            </a:r>
          </a:p>
          <a:p>
            <a:pPr algn="l" eaLnBrk="1" hangingPunct="1"/>
            <a:endParaRPr lang="en-US" sz="3400" b="1" dirty="0">
              <a:solidFill>
                <a:srgbClr val="660066"/>
              </a:solidFill>
            </a:endParaRPr>
          </a:p>
          <a:p>
            <a:pPr algn="l" eaLnBrk="1" hangingPunct="1"/>
            <a:r>
              <a:rPr lang="en-US" sz="3400" b="1" dirty="0">
                <a:solidFill>
                  <a:srgbClr val="FF0000"/>
                </a:solidFill>
              </a:rPr>
              <a:t>Full			M0ABC   M1ABC  M5ABC 				G0ABC, G1ABC to G8ABC	</a:t>
            </a:r>
            <a:endParaRPr lang="en-US" sz="3400" b="1" dirty="0">
              <a:solidFill>
                <a:schemeClr val="tx1"/>
              </a:solidFill>
            </a:endParaRPr>
          </a:p>
          <a:p>
            <a:pPr algn="l" eaLnBrk="1" hangingPunct="1"/>
            <a:r>
              <a:rPr lang="en-US" sz="3400" b="1" dirty="0">
                <a:solidFill>
                  <a:schemeClr val="tx1"/>
                </a:solidFill>
              </a:rPr>
              <a:t>Note:  The 0 above is a Zero (not the letter O)			</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79D9E-7726-4720-AC51-CC8065858560}" type="slidenum">
              <a:rPr lang="en-GB"/>
              <a:pPr fontAlgn="base">
                <a:spcBef>
                  <a:spcPct val="0"/>
                </a:spcBef>
                <a:spcAft>
                  <a:spcPct val="0"/>
                </a:spcAft>
                <a:defRPr/>
              </a:pPr>
              <a:t>11</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0" y="0"/>
            <a:ext cx="9144000" cy="981075"/>
          </a:xfrm>
        </p:spPr>
        <p:txBody>
          <a:bodyPr/>
          <a:lstStyle/>
          <a:p>
            <a:pPr eaLnBrk="1" hangingPunct="1"/>
            <a:r>
              <a:rPr lang="en-GB" sz="4000" b="1" dirty="0">
                <a:solidFill>
                  <a:schemeClr val="tx2"/>
                </a:solidFill>
                <a:latin typeface="Comic Sans MS" pitchFamily="66" charset="0"/>
              </a:rPr>
              <a:t>Regional Secondary Locators</a:t>
            </a:r>
            <a:r>
              <a:rPr lang="en-GB" sz="2800" b="1" dirty="0">
                <a:latin typeface="Comic Sans MS" pitchFamily="66" charset="0"/>
              </a:rPr>
              <a:t> </a:t>
            </a:r>
          </a:p>
        </p:txBody>
      </p:sp>
      <p:sp>
        <p:nvSpPr>
          <p:cNvPr id="14339" name="Subtitle 2"/>
          <p:cNvSpPr>
            <a:spLocks noGrp="1"/>
          </p:cNvSpPr>
          <p:nvPr>
            <p:ph type="subTitle" idx="1"/>
          </p:nvPr>
        </p:nvSpPr>
        <p:spPr>
          <a:xfrm>
            <a:off x="251520" y="981075"/>
            <a:ext cx="8856984" cy="5145088"/>
          </a:xfrm>
        </p:spPr>
        <p:txBody>
          <a:bodyPr/>
          <a:lstStyle/>
          <a:p>
            <a:pPr algn="l" eaLnBrk="1" hangingPunct="1"/>
            <a:r>
              <a:rPr lang="en-GB" sz="3400" b="1" dirty="0">
                <a:solidFill>
                  <a:schemeClr val="tx1"/>
                </a:solidFill>
              </a:rPr>
              <a:t>Secondary Identifiers (E, W, I, D, J, U, M) are used to indicate which country the station is transmitting from but which is not necessarily the main (home) station location.</a:t>
            </a:r>
          </a:p>
          <a:p>
            <a:pPr algn="l" eaLnBrk="1" hangingPunct="1"/>
            <a:r>
              <a:rPr lang="en-GB" sz="3400" b="1" dirty="0">
                <a:solidFill>
                  <a:schemeClr val="tx1"/>
                </a:solidFill>
              </a:rPr>
              <a:t>Such identifiers </a:t>
            </a:r>
            <a:r>
              <a:rPr lang="en-GB" sz="3400" b="1" dirty="0" err="1">
                <a:solidFill>
                  <a:schemeClr val="tx1"/>
                </a:solidFill>
              </a:rPr>
              <a:t>eg</a:t>
            </a:r>
            <a:r>
              <a:rPr lang="en-GB" sz="3400" b="1" dirty="0">
                <a:solidFill>
                  <a:schemeClr val="tx1"/>
                </a:solidFill>
              </a:rPr>
              <a:t> M</a:t>
            </a:r>
            <a:r>
              <a:rPr lang="en-GB" sz="3400" b="1" dirty="0">
                <a:solidFill>
                  <a:srgbClr val="33CC33"/>
                </a:solidFill>
              </a:rPr>
              <a:t>W</a:t>
            </a:r>
            <a:r>
              <a:rPr lang="en-GB" sz="3400" b="1" dirty="0">
                <a:solidFill>
                  <a:schemeClr val="tx1"/>
                </a:solidFill>
              </a:rPr>
              <a:t>0ABC, are optional for Foundation and Full callsigns but are </a:t>
            </a:r>
            <a:r>
              <a:rPr lang="en-GB" sz="3400" b="1" dirty="0">
                <a:solidFill>
                  <a:srgbClr val="FF0000"/>
                </a:solidFill>
              </a:rPr>
              <a:t>COMPULSORY</a:t>
            </a:r>
            <a:r>
              <a:rPr lang="en-GB" sz="3400" b="1" dirty="0">
                <a:solidFill>
                  <a:schemeClr val="tx1"/>
                </a:solidFill>
              </a:rPr>
              <a:t> for Intermediate callsigns which begin with the figure 2 (ITU regulations state that if the callsign begins with a number, the next character MUST be a letter)</a:t>
            </a:r>
          </a:p>
          <a:p>
            <a:pPr algn="l" eaLnBrk="1" hangingPunct="1"/>
            <a:r>
              <a:rPr lang="en-GB" sz="3400" b="1" dirty="0">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ED1F-C7B8-4C0E-90D1-A08A511F87D4}" type="slidenum">
              <a:rPr lang="en-GB"/>
              <a:pPr fontAlgn="base">
                <a:spcBef>
                  <a:spcPct val="0"/>
                </a:spcBef>
                <a:spcAft>
                  <a:spcPct val="0"/>
                </a:spcAft>
                <a:defRPr/>
              </a:pPr>
              <a:t>12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0" y="0"/>
            <a:ext cx="9144000" cy="981075"/>
          </a:xfrm>
        </p:spPr>
        <p:txBody>
          <a:bodyPr/>
          <a:lstStyle/>
          <a:p>
            <a:pPr eaLnBrk="1" hangingPunct="1"/>
            <a:r>
              <a:rPr lang="en-GB" sz="4000" b="1" dirty="0">
                <a:solidFill>
                  <a:schemeClr val="tx2"/>
                </a:solidFill>
                <a:latin typeface="Comic Sans MS" pitchFamily="66" charset="0"/>
              </a:rPr>
              <a:t>Regional Secondary Locators</a:t>
            </a:r>
            <a:r>
              <a:rPr lang="en-GB" sz="2800" b="1" dirty="0">
                <a:latin typeface="Comic Sans MS" pitchFamily="66" charset="0"/>
              </a:rPr>
              <a:t> </a:t>
            </a:r>
          </a:p>
        </p:txBody>
      </p:sp>
      <p:sp>
        <p:nvSpPr>
          <p:cNvPr id="14339" name="Subtitle 2"/>
          <p:cNvSpPr>
            <a:spLocks noGrp="1"/>
          </p:cNvSpPr>
          <p:nvPr>
            <p:ph type="subTitle" idx="1"/>
          </p:nvPr>
        </p:nvSpPr>
        <p:spPr>
          <a:xfrm>
            <a:off x="251520" y="981075"/>
            <a:ext cx="8856984" cy="5145088"/>
          </a:xfrm>
        </p:spPr>
        <p:txBody>
          <a:bodyPr/>
          <a:lstStyle/>
          <a:p>
            <a:pPr algn="l" eaLnBrk="1" hangingPunct="1"/>
            <a:r>
              <a:rPr lang="en-GB" sz="3400" b="1" dirty="0">
                <a:solidFill>
                  <a:schemeClr val="tx1"/>
                </a:solidFill>
              </a:rPr>
              <a:t>     Secondary Identifiers (E, W, I, D, J, U, M)</a:t>
            </a:r>
          </a:p>
          <a:p>
            <a:pPr algn="l" eaLnBrk="1" hangingPunct="1"/>
            <a:r>
              <a:rPr lang="en-GB" sz="3400" b="1" dirty="0">
                <a:solidFill>
                  <a:schemeClr val="tx1"/>
                </a:solidFill>
              </a:rPr>
              <a:t>				     Full		Foundation</a:t>
            </a:r>
          </a:p>
          <a:p>
            <a:pPr algn="l" eaLnBrk="1" hangingPunct="1"/>
            <a:r>
              <a:rPr lang="en-GB" sz="3400" b="1" dirty="0">
                <a:solidFill>
                  <a:schemeClr val="tx1"/>
                </a:solidFill>
              </a:rPr>
              <a:t>England 			ME0ABC		ME7ABC</a:t>
            </a:r>
          </a:p>
          <a:p>
            <a:pPr algn="l" eaLnBrk="1" hangingPunct="1"/>
            <a:r>
              <a:rPr lang="en-US" sz="3400" b="1" dirty="0">
                <a:solidFill>
                  <a:srgbClr val="FF0000"/>
                </a:solidFill>
              </a:rPr>
              <a:t>Wales			MW0ABC		MW7ABC</a:t>
            </a:r>
          </a:p>
          <a:p>
            <a:pPr algn="l" eaLnBrk="1" hangingPunct="1"/>
            <a:r>
              <a:rPr lang="en-US" sz="3400" b="1" dirty="0">
                <a:solidFill>
                  <a:srgbClr val="33CC33"/>
                </a:solidFill>
              </a:rPr>
              <a:t>N. Ireland	                   MI0ABC		MI7ABC</a:t>
            </a:r>
          </a:p>
          <a:p>
            <a:pPr algn="l" eaLnBrk="1" hangingPunct="1"/>
            <a:r>
              <a:rPr lang="en-US" sz="3400" b="1" dirty="0">
                <a:solidFill>
                  <a:srgbClr val="660066"/>
                </a:solidFill>
              </a:rPr>
              <a:t>Isle of Man		MD0ABC		MD7ABC</a:t>
            </a:r>
          </a:p>
          <a:p>
            <a:pPr algn="l" eaLnBrk="1" hangingPunct="1"/>
            <a:r>
              <a:rPr lang="en-US" sz="3400" b="1" dirty="0">
                <a:solidFill>
                  <a:srgbClr val="660066"/>
                </a:solidFill>
              </a:rPr>
              <a:t>Jersey			MJ0ABC 		MJ7ABC</a:t>
            </a:r>
          </a:p>
          <a:p>
            <a:pPr algn="l" eaLnBrk="1" hangingPunct="1"/>
            <a:r>
              <a:rPr lang="en-US" sz="3400" b="1" dirty="0">
                <a:solidFill>
                  <a:srgbClr val="660066"/>
                </a:solidFill>
              </a:rPr>
              <a:t>Guernsey			MU0ABC		MU7ABC</a:t>
            </a:r>
          </a:p>
          <a:p>
            <a:pPr algn="l" eaLnBrk="1" hangingPunct="1"/>
            <a:r>
              <a:rPr lang="en-US" sz="3400" b="1" dirty="0">
                <a:solidFill>
                  <a:srgbClr val="0000FF"/>
                </a:solidFill>
              </a:rPr>
              <a:t>Scotland			MM0ABC</a:t>
            </a:r>
            <a:r>
              <a:rPr lang="en-US" sz="3400" b="1" dirty="0">
                <a:solidFill>
                  <a:schemeClr val="tx1"/>
                </a:solidFill>
              </a:rPr>
              <a:t>		MM7ABC</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ED1F-C7B8-4C0E-90D1-A08A511F87D4}" type="slidenum">
              <a:rPr lang="en-GB"/>
              <a:pPr fontAlgn="base">
                <a:spcBef>
                  <a:spcPct val="0"/>
                </a:spcBef>
                <a:spcAft>
                  <a:spcPct val="0"/>
                </a:spcAft>
                <a:defRPr/>
              </a:pPr>
              <a:t>13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7692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0" y="0"/>
            <a:ext cx="9144000" cy="1556792"/>
          </a:xfrm>
        </p:spPr>
        <p:txBody>
          <a:bodyPr/>
          <a:lstStyle/>
          <a:p>
            <a:pPr eaLnBrk="1" hangingPunct="1"/>
            <a:r>
              <a:rPr lang="en-GB" sz="4000" b="1" dirty="0">
                <a:solidFill>
                  <a:schemeClr val="tx2"/>
                </a:solidFill>
                <a:latin typeface="Comic Sans MS" pitchFamily="66" charset="0"/>
              </a:rPr>
              <a:t>Regional Secondary Locators (RSL) </a:t>
            </a:r>
            <a:r>
              <a:rPr lang="en-GB" sz="4000" b="1" dirty="0">
                <a:latin typeface="Comic Sans MS" pitchFamily="66" charset="0"/>
              </a:rPr>
              <a:t> </a:t>
            </a:r>
            <a:br>
              <a:rPr lang="en-GB" sz="4000" b="1" dirty="0">
                <a:latin typeface="Comic Sans MS" pitchFamily="66" charset="0"/>
              </a:rPr>
            </a:br>
            <a:r>
              <a:rPr lang="en-GB" sz="3400" b="1" dirty="0">
                <a:latin typeface="Comic Sans MS" pitchFamily="66" charset="0"/>
              </a:rPr>
              <a:t>Intermediate – </a:t>
            </a:r>
            <a:r>
              <a:rPr lang="en-GB" sz="3400" b="1" dirty="0">
                <a:solidFill>
                  <a:srgbClr val="FF0000"/>
                </a:solidFill>
                <a:latin typeface="Comic Sans MS" pitchFamily="66" charset="0"/>
              </a:rPr>
              <a:t>(COMPULSORY ! )</a:t>
            </a:r>
            <a:r>
              <a:rPr lang="en-GB" sz="3400" b="1" dirty="0">
                <a:latin typeface="Comic Sans MS" pitchFamily="66" charset="0"/>
              </a:rPr>
              <a:t> </a:t>
            </a:r>
          </a:p>
        </p:txBody>
      </p:sp>
      <p:sp>
        <p:nvSpPr>
          <p:cNvPr id="14339" name="Subtitle 2"/>
          <p:cNvSpPr>
            <a:spLocks noGrp="1"/>
          </p:cNvSpPr>
          <p:nvPr>
            <p:ph type="subTitle" idx="1"/>
          </p:nvPr>
        </p:nvSpPr>
        <p:spPr>
          <a:xfrm>
            <a:off x="539750" y="1628799"/>
            <a:ext cx="8358188" cy="4497363"/>
          </a:xfrm>
        </p:spPr>
        <p:txBody>
          <a:bodyPr/>
          <a:lstStyle/>
          <a:p>
            <a:pPr algn="l" eaLnBrk="1" hangingPunct="1"/>
            <a:r>
              <a:rPr lang="en-US" sz="3400" b="1" dirty="0">
                <a:solidFill>
                  <a:schemeClr val="tx1"/>
                </a:solidFill>
              </a:rPr>
              <a:t>England			</a:t>
            </a:r>
            <a:r>
              <a:rPr lang="en-US" sz="3400" b="1" dirty="0">
                <a:solidFill>
                  <a:srgbClr val="FF0000"/>
                </a:solidFill>
              </a:rPr>
              <a:t>2E0ABC</a:t>
            </a:r>
            <a:r>
              <a:rPr lang="en-US" sz="3400" b="1" dirty="0">
                <a:solidFill>
                  <a:schemeClr val="tx1"/>
                </a:solidFill>
              </a:rPr>
              <a:t>		2W1ABC</a:t>
            </a:r>
            <a:endParaRPr lang="en-US" sz="3400" dirty="0">
              <a:solidFill>
                <a:srgbClr val="898989"/>
              </a:solidFill>
            </a:endParaRPr>
          </a:p>
          <a:p>
            <a:pPr algn="l" eaLnBrk="1" hangingPunct="1"/>
            <a:r>
              <a:rPr lang="en-US" sz="3400" b="1" dirty="0">
                <a:solidFill>
                  <a:srgbClr val="00B0F0"/>
                </a:solidFill>
              </a:rPr>
              <a:t>Wales			2W0ABC		2W1ABC</a:t>
            </a:r>
          </a:p>
          <a:p>
            <a:pPr algn="l" eaLnBrk="1" hangingPunct="1"/>
            <a:r>
              <a:rPr lang="en-US" sz="3400" b="1" dirty="0">
                <a:solidFill>
                  <a:srgbClr val="33CC33"/>
                </a:solidFill>
              </a:rPr>
              <a:t>N. Ireland	                   2I0ABC		2I1ABC</a:t>
            </a:r>
          </a:p>
          <a:p>
            <a:pPr algn="l" eaLnBrk="1" hangingPunct="1"/>
            <a:r>
              <a:rPr lang="en-US" sz="3400" b="1" dirty="0">
                <a:solidFill>
                  <a:srgbClr val="660066"/>
                </a:solidFill>
              </a:rPr>
              <a:t>Isle of Man		2D0ABC		2D1ABC</a:t>
            </a:r>
          </a:p>
          <a:p>
            <a:pPr algn="l" eaLnBrk="1" hangingPunct="1"/>
            <a:r>
              <a:rPr lang="en-US" sz="3400" b="1" dirty="0">
                <a:solidFill>
                  <a:srgbClr val="660066"/>
                </a:solidFill>
              </a:rPr>
              <a:t>Jersey			2J0ABC		2J1ABC</a:t>
            </a:r>
          </a:p>
          <a:p>
            <a:pPr algn="l" eaLnBrk="1" hangingPunct="1"/>
            <a:r>
              <a:rPr lang="en-US" sz="3400" b="1" dirty="0">
                <a:solidFill>
                  <a:srgbClr val="660066"/>
                </a:solidFill>
              </a:rPr>
              <a:t>Guernsey			2U0ABC		2U1ABC</a:t>
            </a:r>
          </a:p>
          <a:p>
            <a:pPr algn="l" eaLnBrk="1" hangingPunct="1"/>
            <a:r>
              <a:rPr lang="en-US" sz="3400" b="1" dirty="0">
                <a:solidFill>
                  <a:srgbClr val="0000FF"/>
                </a:solidFill>
              </a:rPr>
              <a:t>Scotland			2M0ABC		2M1ABC</a:t>
            </a:r>
            <a:br>
              <a:rPr lang="en-US" sz="3400" b="1" dirty="0">
                <a:solidFill>
                  <a:srgbClr val="0000FF"/>
                </a:solidFill>
              </a:rPr>
            </a:br>
            <a:r>
              <a:rPr lang="en-US" sz="3400" b="1" dirty="0">
                <a:solidFill>
                  <a:schemeClr val="tx1"/>
                </a:solidFill>
              </a:rPr>
              <a:t>	</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ED1F-C7B8-4C0E-90D1-A08A511F87D4}" type="slidenum">
              <a:rPr lang="en-GB"/>
              <a:pPr fontAlgn="base">
                <a:spcBef>
                  <a:spcPct val="0"/>
                </a:spcBef>
                <a:spcAft>
                  <a:spcPct val="0"/>
                </a:spcAft>
                <a:defRPr/>
              </a:pPr>
              <a:t>14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204376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a:solidFill>
                  <a:srgbClr val="002060"/>
                </a:solidFill>
                <a:latin typeface="Comic Sans MS" pitchFamily="66" charset="0"/>
              </a:rPr>
              <a:t>Callsign Suffixes  </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GB" sz="3600" b="1" dirty="0">
                <a:solidFill>
                  <a:schemeClr val="tx1"/>
                </a:solidFill>
              </a:rPr>
              <a:t>Any suffix can be added to a callsign by adding a ‘slash’ or ‘stroke’ symbol. Such suffixes must not be offensive or obscure the correct identification.</a:t>
            </a:r>
          </a:p>
          <a:p>
            <a:pPr algn="l" eaLnBrk="1" hangingPunct="1"/>
            <a:endParaRPr lang="en-GB" sz="3600" b="1" dirty="0">
              <a:solidFill>
                <a:schemeClr val="tx1"/>
              </a:solidFill>
            </a:endParaRPr>
          </a:p>
          <a:p>
            <a:pPr algn="l" eaLnBrk="1" hangingPunct="1"/>
            <a:r>
              <a:rPr lang="en-GB" sz="3600" b="1" dirty="0" err="1">
                <a:solidFill>
                  <a:schemeClr val="tx1"/>
                </a:solidFill>
              </a:rPr>
              <a:t>eg</a:t>
            </a:r>
            <a:r>
              <a:rPr lang="en-GB" sz="3600" b="1" dirty="0">
                <a:solidFill>
                  <a:schemeClr val="tx1"/>
                </a:solidFill>
              </a:rPr>
              <a:t>       G3EFX/M   -  often used when driving             </a:t>
            </a:r>
          </a:p>
          <a:p>
            <a:pPr algn="l" eaLnBrk="1" hangingPunct="1"/>
            <a:r>
              <a:rPr lang="en-GB" sz="3600" b="1" dirty="0">
                <a:solidFill>
                  <a:schemeClr val="tx1"/>
                </a:solidFill>
              </a:rPr>
              <a:t>	  G3EFX/SCOUTS</a:t>
            </a:r>
          </a:p>
          <a:p>
            <a:pPr algn="l" eaLnBrk="1" hangingPunct="1"/>
            <a:r>
              <a:rPr lang="en-US" sz="3600" b="1" dirty="0">
                <a:solidFill>
                  <a:srgbClr val="660066"/>
                </a:solidFill>
              </a:rPr>
              <a:t> </a:t>
            </a:r>
          </a:p>
          <a:p>
            <a:pPr algn="l" eaLnBrk="1" hangingPunct="1"/>
            <a:r>
              <a:rPr lang="en-US" sz="4000" b="1" dirty="0">
                <a:solidFill>
                  <a:srgbClr val="660066"/>
                </a:solidFill>
              </a:rPr>
              <a:t>                          </a:t>
            </a:r>
            <a:endParaRPr lang="en-US" sz="4000" b="1" dirty="0">
              <a:solidFill>
                <a:schemeClr val="accent1"/>
              </a:solidFill>
            </a:endParaRPr>
          </a:p>
          <a:p>
            <a:pPr algn="l" eaLnBrk="1" hangingPunct="1"/>
            <a:endParaRPr lang="en-GB" sz="4000" b="1" dirty="0">
              <a:solidFill>
                <a:schemeClr val="tx1"/>
              </a:solidFill>
            </a:endParaRPr>
          </a:p>
          <a:p>
            <a:pPr algn="l" eaLnBrk="1" hangingPunct="1"/>
            <a:r>
              <a:rPr lang="en-GB" sz="9600" b="1" dirty="0">
                <a:solidFill>
                  <a:schemeClr val="tx1"/>
                </a:solidFill>
              </a:rPr>
              <a:t>         </a:t>
            </a:r>
          </a:p>
          <a:p>
            <a:pPr algn="l" eaLnBrk="1" hangingPunct="1"/>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1A2</a:t>
            </a:r>
          </a:p>
        </p:txBody>
      </p:sp>
    </p:spTree>
    <p:extLst>
      <p:ext uri="{BB962C8B-B14F-4D97-AF65-F5344CB8AC3E}">
        <p14:creationId xmlns:p14="http://schemas.microsoft.com/office/powerpoint/2010/main" val="396865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0" y="0"/>
            <a:ext cx="9144000" cy="1000125"/>
          </a:xfrm>
        </p:spPr>
        <p:txBody>
          <a:bodyPr/>
          <a:lstStyle/>
          <a:p>
            <a:pPr eaLnBrk="1" hangingPunct="1"/>
            <a:r>
              <a:rPr lang="en-GB" sz="4000" b="1" dirty="0" err="1">
                <a:solidFill>
                  <a:schemeClr val="tx2"/>
                </a:solidFill>
                <a:latin typeface="Comic Sans MS" pitchFamily="66" charset="0"/>
              </a:rPr>
              <a:t>Callsign</a:t>
            </a:r>
            <a:r>
              <a:rPr lang="en-GB" sz="4000" b="1" dirty="0">
                <a:solidFill>
                  <a:schemeClr val="tx2"/>
                </a:solidFill>
                <a:latin typeface="Comic Sans MS" pitchFamily="66" charset="0"/>
              </a:rPr>
              <a:t> – When ? </a:t>
            </a:r>
            <a:r>
              <a:rPr lang="en-GB" sz="4000" b="1" dirty="0">
                <a:latin typeface="Comic Sans MS" pitchFamily="66" charset="0"/>
              </a:rPr>
              <a:t>  </a:t>
            </a:r>
          </a:p>
        </p:txBody>
      </p:sp>
      <p:sp>
        <p:nvSpPr>
          <p:cNvPr id="14339" name="Subtitle 2"/>
          <p:cNvSpPr>
            <a:spLocks noGrp="1"/>
          </p:cNvSpPr>
          <p:nvPr>
            <p:ph type="subTitle" idx="1"/>
          </p:nvPr>
        </p:nvSpPr>
        <p:spPr>
          <a:xfrm>
            <a:off x="571500" y="1052736"/>
            <a:ext cx="8358188" cy="5090889"/>
          </a:xfrm>
        </p:spPr>
        <p:txBody>
          <a:bodyPr/>
          <a:lstStyle/>
          <a:p>
            <a:pPr algn="l" eaLnBrk="1" hangingPunct="1"/>
            <a:r>
              <a:rPr lang="en-GB" sz="2800" b="1" dirty="0">
                <a:solidFill>
                  <a:srgbClr val="0000FF"/>
                </a:solidFill>
              </a:rPr>
              <a:t>You must give your </a:t>
            </a:r>
            <a:r>
              <a:rPr lang="en-GB" sz="2800" b="1" dirty="0" err="1">
                <a:solidFill>
                  <a:srgbClr val="0000FF"/>
                </a:solidFill>
              </a:rPr>
              <a:t>callsign</a:t>
            </a:r>
            <a:r>
              <a:rPr lang="en-GB" sz="2800" b="1" dirty="0">
                <a:solidFill>
                  <a:srgbClr val="0000FF"/>
                </a:solidFill>
              </a:rPr>
              <a:t>   </a:t>
            </a:r>
            <a:r>
              <a:rPr lang="en-GB" sz="2800" b="1" dirty="0">
                <a:solidFill>
                  <a:srgbClr val="FF0000"/>
                </a:solidFill>
              </a:rPr>
              <a:t>CLEARLY AT ALL TIMES</a:t>
            </a:r>
          </a:p>
          <a:p>
            <a:pPr algn="l" eaLnBrk="1" hangingPunct="1"/>
            <a:endParaRPr lang="en-GB" sz="2800" b="1" dirty="0">
              <a:solidFill>
                <a:srgbClr val="CC3300"/>
              </a:solidFill>
            </a:endParaRPr>
          </a:p>
          <a:p>
            <a:pPr algn="l" eaLnBrk="1" hangingPunct="1"/>
            <a:r>
              <a:rPr lang="en-GB" sz="2800" b="1" dirty="0">
                <a:solidFill>
                  <a:srgbClr val="0000FF"/>
                </a:solidFill>
              </a:rPr>
              <a:t>Your </a:t>
            </a:r>
            <a:r>
              <a:rPr lang="en-GB" sz="2800" b="1" dirty="0" err="1">
                <a:solidFill>
                  <a:srgbClr val="0000FF"/>
                </a:solidFill>
              </a:rPr>
              <a:t>callsign</a:t>
            </a:r>
            <a:r>
              <a:rPr lang="en-GB" sz="2800" b="1" dirty="0">
                <a:solidFill>
                  <a:srgbClr val="0000FF"/>
                </a:solidFill>
              </a:rPr>
              <a:t> must be transmitted   </a:t>
            </a:r>
            <a:r>
              <a:rPr lang="en-GB" sz="2800" b="1" dirty="0">
                <a:solidFill>
                  <a:srgbClr val="FF0000"/>
                </a:solidFill>
              </a:rPr>
              <a:t>AS FREQUENTLY AS </a:t>
            </a:r>
            <a:br>
              <a:rPr lang="en-GB" sz="2800" b="1" dirty="0">
                <a:solidFill>
                  <a:srgbClr val="FF0000"/>
                </a:solidFill>
              </a:rPr>
            </a:br>
            <a:r>
              <a:rPr lang="en-GB" sz="2800" b="1" dirty="0">
                <a:solidFill>
                  <a:srgbClr val="FF0000"/>
                </a:solidFill>
              </a:rPr>
              <a:t>IS PRACTICABLE   </a:t>
            </a:r>
            <a:r>
              <a:rPr lang="en-GB" sz="2800" b="1" dirty="0">
                <a:solidFill>
                  <a:srgbClr val="0000FF"/>
                </a:solidFill>
              </a:rPr>
              <a:t>during transmissions</a:t>
            </a:r>
          </a:p>
          <a:p>
            <a:pPr algn="l" eaLnBrk="1" hangingPunct="1"/>
            <a:endParaRPr lang="en-GB" sz="2800" b="1" dirty="0">
              <a:solidFill>
                <a:srgbClr val="0000FF"/>
              </a:solidFill>
            </a:endParaRPr>
          </a:p>
          <a:p>
            <a:pPr algn="l" eaLnBrk="1" hangingPunct="1"/>
            <a:r>
              <a:rPr lang="en-GB" sz="2800" b="1" dirty="0">
                <a:solidFill>
                  <a:srgbClr val="0000FF"/>
                </a:solidFill>
              </a:rPr>
              <a:t>The </a:t>
            </a:r>
            <a:r>
              <a:rPr lang="en-GB" sz="2800" b="1" dirty="0" err="1">
                <a:solidFill>
                  <a:srgbClr val="0000FF"/>
                </a:solidFill>
              </a:rPr>
              <a:t>callsign</a:t>
            </a:r>
            <a:r>
              <a:rPr lang="en-GB" sz="2800" b="1" dirty="0">
                <a:solidFill>
                  <a:srgbClr val="0000FF"/>
                </a:solidFill>
              </a:rPr>
              <a:t> must be given by    </a:t>
            </a:r>
            <a:r>
              <a:rPr lang="en-GB" sz="2800" b="1" dirty="0">
                <a:solidFill>
                  <a:srgbClr val="FF0000"/>
                </a:solidFill>
              </a:rPr>
              <a:t>VOICE or other APPROPRIATE FORMAT    </a:t>
            </a:r>
            <a:r>
              <a:rPr lang="en-GB" sz="2800" b="1" dirty="0">
                <a:solidFill>
                  <a:srgbClr val="0000FF"/>
                </a:solidFill>
              </a:rPr>
              <a:t>consistent with the mode </a:t>
            </a:r>
            <a:br>
              <a:rPr lang="en-GB" sz="2800" b="1" dirty="0">
                <a:solidFill>
                  <a:srgbClr val="0000FF"/>
                </a:solidFill>
              </a:rPr>
            </a:br>
            <a:r>
              <a:rPr lang="en-GB" sz="2800" b="1" dirty="0">
                <a:solidFill>
                  <a:srgbClr val="0000FF"/>
                </a:solidFill>
              </a:rPr>
              <a:t>of operation</a:t>
            </a:r>
          </a:p>
          <a:p>
            <a:pPr algn="l" eaLnBrk="1" hangingPunct="1"/>
            <a:r>
              <a:rPr lang="en-GB" sz="2800" b="1" dirty="0">
                <a:solidFill>
                  <a:srgbClr val="33CC33"/>
                </a:solidFill>
              </a:rPr>
              <a:t>It is good practice to give your </a:t>
            </a:r>
            <a:r>
              <a:rPr lang="en-GB" sz="2800" b="1" dirty="0" err="1">
                <a:solidFill>
                  <a:srgbClr val="33CC33"/>
                </a:solidFill>
              </a:rPr>
              <a:t>callsign</a:t>
            </a:r>
            <a:r>
              <a:rPr lang="en-GB" sz="2800" b="1" dirty="0">
                <a:solidFill>
                  <a:srgbClr val="33CC33"/>
                </a:solidFill>
              </a:rPr>
              <a:t> more often </a:t>
            </a:r>
          </a:p>
          <a:p>
            <a:pPr algn="l" eaLnBrk="1" hangingPunct="1"/>
            <a:r>
              <a:rPr lang="en-GB" sz="2800" b="1" dirty="0" err="1">
                <a:solidFill>
                  <a:srgbClr val="33CC33"/>
                </a:solidFill>
              </a:rPr>
              <a:t>eg</a:t>
            </a:r>
            <a:r>
              <a:rPr lang="en-GB" sz="2800" b="1" dirty="0">
                <a:solidFill>
                  <a:srgbClr val="33CC33"/>
                </a:solidFill>
              </a:rPr>
              <a:t> at the end of each “over”.</a:t>
            </a: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75F3B-5EBB-4EDA-A1D9-DD0F348059AB}" type="slidenum">
              <a:rPr lang="en-GB"/>
              <a:pPr fontAlgn="base">
                <a:spcBef>
                  <a:spcPct val="0"/>
                </a:spcBef>
                <a:spcAft>
                  <a:spcPct val="0"/>
                </a:spcAft>
                <a:defRPr/>
              </a:pPr>
              <a:t>16</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Identification</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US" b="1" dirty="0">
                <a:solidFill>
                  <a:schemeClr val="tx1"/>
                </a:solidFill>
              </a:rPr>
              <a:t>Identification (your callsign) should be given</a:t>
            </a:r>
          </a:p>
          <a:p>
            <a:pPr marL="457200" indent="-457200" algn="l" eaLnBrk="1" hangingPunct="1">
              <a:buFont typeface="Arial" panose="020B0604020202020204" pitchFamily="34" charset="0"/>
              <a:buChar char="•"/>
            </a:pPr>
            <a:r>
              <a:rPr lang="en-US" b="1" dirty="0">
                <a:solidFill>
                  <a:schemeClr val="tx1"/>
                </a:solidFill>
              </a:rPr>
              <a:t>During the initial transmission</a:t>
            </a:r>
          </a:p>
          <a:p>
            <a:pPr marL="457200" indent="-457200" algn="l" eaLnBrk="1" hangingPunct="1">
              <a:buFont typeface="Arial" panose="020B0604020202020204" pitchFamily="34" charset="0"/>
              <a:buChar char="•"/>
            </a:pPr>
            <a:r>
              <a:rPr lang="en-US" b="1" dirty="0">
                <a:solidFill>
                  <a:schemeClr val="tx1"/>
                </a:solidFill>
              </a:rPr>
              <a:t>Change of frequency</a:t>
            </a:r>
          </a:p>
          <a:p>
            <a:pPr marL="457200" indent="-457200" algn="l" eaLnBrk="1" hangingPunct="1">
              <a:buFont typeface="Arial" panose="020B0604020202020204" pitchFamily="34" charset="0"/>
              <a:buChar char="•"/>
            </a:pPr>
            <a:r>
              <a:rPr lang="en-US" b="1" dirty="0">
                <a:solidFill>
                  <a:schemeClr val="tx1"/>
                </a:solidFill>
              </a:rPr>
              <a:t>Change of mode </a:t>
            </a:r>
            <a:r>
              <a:rPr lang="en-US" b="1" dirty="0" err="1">
                <a:solidFill>
                  <a:schemeClr val="tx1"/>
                </a:solidFill>
              </a:rPr>
              <a:t>eg</a:t>
            </a:r>
            <a:r>
              <a:rPr lang="en-US" b="1" dirty="0">
                <a:solidFill>
                  <a:schemeClr val="tx1"/>
                </a:solidFill>
              </a:rPr>
              <a:t> FM to SSB</a:t>
            </a:r>
          </a:p>
          <a:p>
            <a:pPr marL="457200" indent="-457200" algn="l" eaLnBrk="1" hangingPunct="1">
              <a:buFont typeface="Arial" panose="020B0604020202020204" pitchFamily="34" charset="0"/>
              <a:buChar char="•"/>
            </a:pPr>
            <a:r>
              <a:rPr lang="en-US" b="1" dirty="0">
                <a:solidFill>
                  <a:schemeClr val="tx1"/>
                </a:solidFill>
              </a:rPr>
              <a:t>Change of operator (unless under supervision)</a:t>
            </a:r>
          </a:p>
          <a:p>
            <a:pPr marL="457200" indent="-457200" algn="l" eaLnBrk="1" hangingPunct="1">
              <a:buFont typeface="Arial" panose="020B0604020202020204" pitchFamily="34" charset="0"/>
              <a:buChar char="•"/>
            </a:pPr>
            <a:r>
              <a:rPr lang="en-US" b="1" dirty="0">
                <a:solidFill>
                  <a:schemeClr val="tx1"/>
                </a:solidFill>
              </a:rPr>
              <a:t>Change of supervisor</a:t>
            </a:r>
          </a:p>
          <a:p>
            <a:pPr marL="457200" indent="-457200" algn="l" eaLnBrk="1" hangingPunct="1">
              <a:buFont typeface="Arial" panose="020B0604020202020204" pitchFamily="34" charset="0"/>
              <a:buChar char="•"/>
            </a:pPr>
            <a:r>
              <a:rPr lang="en-US" b="1" dirty="0">
                <a:solidFill>
                  <a:schemeClr val="tx1"/>
                </a:solidFill>
              </a:rPr>
              <a:t>Change of RSL – if used</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1A4</a:t>
            </a:r>
          </a:p>
        </p:txBody>
      </p:sp>
    </p:spTree>
    <p:extLst>
      <p:ext uri="{BB962C8B-B14F-4D97-AF65-F5344CB8AC3E}">
        <p14:creationId xmlns:p14="http://schemas.microsoft.com/office/powerpoint/2010/main" val="57881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Operators &amp; Supervision </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US" sz="4000" b="1" dirty="0">
                <a:solidFill>
                  <a:schemeClr val="tx1"/>
                </a:solidFill>
              </a:rPr>
              <a:t>Only the licensee, or any other person operating under the licensee’s direct supervision, may use the radio equipment and the licensee’s callsign. The operator must comply with the </a:t>
            </a:r>
            <a:r>
              <a:rPr lang="en-US" sz="4000" b="1" dirty="0" err="1">
                <a:solidFill>
                  <a:schemeClr val="tx1"/>
                </a:solidFill>
              </a:rPr>
              <a:t>licence</a:t>
            </a:r>
            <a:r>
              <a:rPr lang="en-US" sz="4000" b="1" dirty="0">
                <a:solidFill>
                  <a:schemeClr val="tx1"/>
                </a:solidFill>
              </a:rPr>
              <a:t> regulations.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18</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Tree>
    <p:extLst>
      <p:ext uri="{BB962C8B-B14F-4D97-AF65-F5344CB8AC3E}">
        <p14:creationId xmlns:p14="http://schemas.microsoft.com/office/powerpoint/2010/main" val="261163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FF0000"/>
                </a:solidFill>
                <a:latin typeface="Comic Sans MS" panose="030F0702030302020204" pitchFamily="66" charset="0"/>
              </a:rPr>
              <a:t>R</a:t>
            </a:r>
            <a:r>
              <a:rPr lang="en-GB" sz="4000" b="1" dirty="0">
                <a:latin typeface="Comic Sans MS" panose="030F0702030302020204" pitchFamily="66" charset="0"/>
              </a:rPr>
              <a:t>adio </a:t>
            </a:r>
            <a:r>
              <a:rPr lang="en-GB" sz="4000" b="1" dirty="0">
                <a:solidFill>
                  <a:srgbClr val="FF0000"/>
                </a:solidFill>
                <a:latin typeface="Comic Sans MS" panose="030F0702030302020204" pitchFamily="66" charset="0"/>
              </a:rPr>
              <a:t>E</a:t>
            </a:r>
            <a:r>
              <a:rPr lang="en-GB" sz="4000" b="1" dirty="0">
                <a:latin typeface="Comic Sans MS" panose="030F0702030302020204" pitchFamily="66" charset="0"/>
              </a:rPr>
              <a:t>quipment</a:t>
            </a:r>
          </a:p>
        </p:txBody>
      </p:sp>
      <p:sp>
        <p:nvSpPr>
          <p:cNvPr id="3" name="Content Placeholder 2"/>
          <p:cNvSpPr>
            <a:spLocks noGrp="1"/>
          </p:cNvSpPr>
          <p:nvPr>
            <p:ph idx="1"/>
          </p:nvPr>
        </p:nvSpPr>
        <p:spPr/>
        <p:txBody>
          <a:bodyPr/>
          <a:lstStyle/>
          <a:p>
            <a:pPr marL="0" indent="0">
              <a:buNone/>
            </a:pPr>
            <a:r>
              <a:rPr lang="en-US" b="1" dirty="0"/>
              <a:t>In the </a:t>
            </a:r>
            <a:r>
              <a:rPr lang="en-US" b="1" dirty="0" err="1"/>
              <a:t>licence</a:t>
            </a:r>
            <a:r>
              <a:rPr lang="en-US" b="1" dirty="0"/>
              <a:t> document , the term </a:t>
            </a:r>
            <a:r>
              <a:rPr lang="en-US" b="1" dirty="0">
                <a:solidFill>
                  <a:srgbClr val="FF0000"/>
                </a:solidFill>
              </a:rPr>
              <a:t>R</a:t>
            </a:r>
            <a:r>
              <a:rPr lang="en-US" b="1" dirty="0"/>
              <a:t>adio </a:t>
            </a:r>
            <a:r>
              <a:rPr lang="en-US" b="1" dirty="0">
                <a:solidFill>
                  <a:srgbClr val="FF0000"/>
                </a:solidFill>
              </a:rPr>
              <a:t>E</a:t>
            </a:r>
            <a:r>
              <a:rPr lang="en-US" b="1" dirty="0"/>
              <a:t>quipment (capital R and capital E) means the actual physical equipment (transmitter, receiver </a:t>
            </a:r>
            <a:r>
              <a:rPr lang="en-US" b="1" dirty="0" err="1"/>
              <a:t>etc</a:t>
            </a:r>
            <a:r>
              <a:rPr lang="en-US" b="1" dirty="0"/>
              <a:t>) </a:t>
            </a:r>
            <a:r>
              <a:rPr lang="en-US" b="1" dirty="0">
                <a:solidFill>
                  <a:srgbClr val="FF0000"/>
                </a:solidFill>
              </a:rPr>
              <a:t>AND THE CALLSIGN</a:t>
            </a:r>
          </a:p>
          <a:p>
            <a:pPr marL="0" indent="0">
              <a:buNone/>
            </a:pPr>
            <a:endParaRPr lang="en-US" b="1" dirty="0">
              <a:solidFill>
                <a:srgbClr val="FF0000"/>
              </a:solidFill>
            </a:endParaRPr>
          </a:p>
          <a:p>
            <a:pPr marL="0" indent="0">
              <a:buNone/>
            </a:pPr>
            <a:r>
              <a:rPr lang="en-US" b="1" dirty="0"/>
              <a:t>This</a:t>
            </a:r>
            <a:r>
              <a:rPr lang="en-US" b="1" dirty="0">
                <a:solidFill>
                  <a:srgbClr val="FF0000"/>
                </a:solidFill>
              </a:rPr>
              <a:t> </a:t>
            </a:r>
            <a:r>
              <a:rPr lang="en-US" b="1" dirty="0"/>
              <a:t>means that all transmissions can be clearly identified.</a:t>
            </a:r>
            <a:r>
              <a:rPr lang="en-US" dirty="0"/>
              <a:t> </a:t>
            </a:r>
            <a:endParaRPr lang="en-GB" dirty="0"/>
          </a:p>
        </p:txBody>
      </p:sp>
      <p:sp>
        <p:nvSpPr>
          <p:cNvPr id="4" name="Footer Placeholder 3"/>
          <p:cNvSpPr>
            <a:spLocks noGrp="1"/>
          </p:cNvSpPr>
          <p:nvPr>
            <p:ph type="ftr" sz="quarter" idx="11"/>
          </p:nvPr>
        </p:nvSpPr>
        <p:spPr/>
        <p:txBody>
          <a:bodyPr/>
          <a:lstStyle/>
          <a:p>
            <a:pPr>
              <a:defRPr/>
            </a:pPr>
            <a:r>
              <a:rPr lang="en-GB" dirty="0"/>
              <a:t>G3EFX  1B1</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19</a:t>
            </a:fld>
            <a:endParaRPr lang="en-GB"/>
          </a:p>
        </p:txBody>
      </p:sp>
    </p:spTree>
    <p:extLst>
      <p:ext uri="{BB962C8B-B14F-4D97-AF65-F5344CB8AC3E}">
        <p14:creationId xmlns:p14="http://schemas.microsoft.com/office/powerpoint/2010/main" val="414282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Nature of Amateur Radio</a:t>
            </a:r>
          </a:p>
        </p:txBody>
      </p:sp>
      <p:sp>
        <p:nvSpPr>
          <p:cNvPr id="14339" name="Subtitle 2"/>
          <p:cNvSpPr>
            <a:spLocks noGrp="1"/>
          </p:cNvSpPr>
          <p:nvPr>
            <p:ph type="subTitle" idx="1"/>
          </p:nvPr>
        </p:nvSpPr>
        <p:spPr>
          <a:xfrm>
            <a:off x="683568" y="1571625"/>
            <a:ext cx="7704856" cy="4143375"/>
          </a:xfrm>
        </p:spPr>
        <p:txBody>
          <a:bodyPr/>
          <a:lstStyle/>
          <a:p>
            <a:pPr marL="742950" indent="-742950" algn="l" eaLnBrk="1" hangingPunct="1">
              <a:lnSpc>
                <a:spcPct val="90000"/>
              </a:lnSpc>
              <a:buAutoNum type="arabicPeriod"/>
            </a:pPr>
            <a:r>
              <a:rPr lang="en-GB" sz="3600" b="1" dirty="0">
                <a:solidFill>
                  <a:srgbClr val="0070C0"/>
                </a:solidFill>
              </a:rPr>
              <a:t>For self-training in radio communication</a:t>
            </a:r>
          </a:p>
          <a:p>
            <a:pPr marL="742950" indent="-742950" algn="l" eaLnBrk="1" hangingPunct="1">
              <a:lnSpc>
                <a:spcPct val="90000"/>
              </a:lnSpc>
              <a:buAutoNum type="arabicPeriod"/>
            </a:pPr>
            <a:r>
              <a:rPr lang="en-GB" sz="3600" b="1" dirty="0">
                <a:solidFill>
                  <a:srgbClr val="0070C0"/>
                </a:solidFill>
              </a:rPr>
              <a:t>Non-commercial </a:t>
            </a:r>
          </a:p>
          <a:p>
            <a:pPr marL="742950" indent="-742950" algn="l" eaLnBrk="1" hangingPunct="1">
              <a:lnSpc>
                <a:spcPct val="90000"/>
              </a:lnSpc>
              <a:buAutoNum type="arabicPeriod"/>
            </a:pPr>
            <a:r>
              <a:rPr lang="en-GB" sz="3600" b="1" dirty="0">
                <a:solidFill>
                  <a:srgbClr val="0070C0"/>
                </a:solidFill>
              </a:rPr>
              <a:t>No business use</a:t>
            </a:r>
          </a:p>
          <a:p>
            <a:pPr marL="742950" indent="-742950" algn="l" eaLnBrk="1" hangingPunct="1">
              <a:lnSpc>
                <a:spcPct val="90000"/>
              </a:lnSpc>
              <a:buAutoNum type="arabicPeriod"/>
            </a:pPr>
            <a:r>
              <a:rPr lang="en-GB" sz="3600" b="1" dirty="0">
                <a:solidFill>
                  <a:srgbClr val="0070C0"/>
                </a:solidFill>
              </a:rPr>
              <a:t>No commercial advertising</a:t>
            </a: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1A1</a:t>
            </a:r>
          </a:p>
        </p:txBody>
      </p:sp>
    </p:spTree>
    <p:extLst>
      <p:ext uri="{BB962C8B-B14F-4D97-AF65-F5344CB8AC3E}">
        <p14:creationId xmlns:p14="http://schemas.microsoft.com/office/powerpoint/2010/main" val="14494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User Services</a:t>
            </a:r>
          </a:p>
        </p:txBody>
      </p:sp>
      <p:sp>
        <p:nvSpPr>
          <p:cNvPr id="14339" name="Subtitle 2"/>
          <p:cNvSpPr>
            <a:spLocks noGrp="1"/>
          </p:cNvSpPr>
          <p:nvPr>
            <p:ph type="subTitle" idx="1"/>
          </p:nvPr>
        </p:nvSpPr>
        <p:spPr bwMode="auto">
          <a:xfrm>
            <a:off x="1142976" y="1285875"/>
            <a:ext cx="7317456" cy="4643455"/>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r>
              <a:rPr lang="en-GB" sz="5700" b="1" dirty="0">
                <a:solidFill>
                  <a:schemeClr val="tx1"/>
                </a:solidFill>
              </a:rPr>
              <a:t>Under certain circumstances* you may allow a member of a “User Service” </a:t>
            </a:r>
            <a:r>
              <a:rPr lang="en-GB" sz="5700" b="1" dirty="0" err="1">
                <a:solidFill>
                  <a:schemeClr val="tx1"/>
                </a:solidFill>
              </a:rPr>
              <a:t>eg</a:t>
            </a:r>
            <a:r>
              <a:rPr lang="en-GB" sz="5700" b="1" dirty="0">
                <a:solidFill>
                  <a:schemeClr val="tx1"/>
                </a:solidFill>
              </a:rPr>
              <a:t> Police, Fire, Ambulance etc to use your equipment.</a:t>
            </a:r>
          </a:p>
          <a:p>
            <a:pPr algn="l" eaLnBrk="1" hangingPunct="1">
              <a:defRPr/>
            </a:pPr>
            <a:endParaRPr lang="en-GB" sz="5700" b="1" dirty="0">
              <a:solidFill>
                <a:schemeClr val="tx1"/>
              </a:solidFill>
            </a:endParaRPr>
          </a:p>
          <a:p>
            <a:pPr algn="l" eaLnBrk="1" hangingPunct="1">
              <a:defRPr/>
            </a:pPr>
            <a:r>
              <a:rPr lang="en-GB" sz="5700" b="1" dirty="0">
                <a:solidFill>
                  <a:schemeClr val="tx1"/>
                </a:solidFill>
              </a:rPr>
              <a:t>*emergencies or rehearsals for</a:t>
            </a:r>
            <a:br>
              <a:rPr lang="en-GB" sz="5700" b="1" dirty="0">
                <a:solidFill>
                  <a:schemeClr val="tx1"/>
                </a:solidFill>
              </a:rPr>
            </a:br>
            <a:r>
              <a:rPr lang="en-GB" sz="5700" b="1" dirty="0">
                <a:solidFill>
                  <a:schemeClr val="tx1"/>
                </a:solidFill>
              </a:rPr>
              <a:t>  potential emergencies</a:t>
            </a:r>
            <a:r>
              <a:rPr lang="en-US" sz="4000" b="1" dirty="0">
                <a:solidFill>
                  <a:schemeClr val="tx1"/>
                </a:solidFill>
              </a:rPr>
              <a:t>		</a:t>
            </a:r>
            <a:endParaRPr lang="en-GB" sz="4000" b="1" dirty="0">
              <a:solidFill>
                <a:schemeClr val="tx1"/>
              </a:solidFill>
            </a:endParaRP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20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- 1 </a:t>
            </a:r>
            <a:r>
              <a:rPr lang="en-GB" sz="4000" b="1" dirty="0">
                <a:latin typeface="Comic Sans MS" pitchFamily="66" charset="0"/>
              </a:rPr>
              <a:t>  </a:t>
            </a:r>
          </a:p>
        </p:txBody>
      </p:sp>
      <p:sp>
        <p:nvSpPr>
          <p:cNvPr id="14339" name="Subtitle 2"/>
          <p:cNvSpPr>
            <a:spLocks noGrp="1"/>
          </p:cNvSpPr>
          <p:nvPr>
            <p:ph type="subTitle" idx="1"/>
          </p:nvPr>
        </p:nvSpPr>
        <p:spPr bwMode="auto">
          <a:xfrm>
            <a:off x="571472" y="1124745"/>
            <a:ext cx="8358216" cy="5018900"/>
          </a:xfrm>
        </p:spPr>
        <p:txBody>
          <a:bodyPr wrap="square" lIns="91440" tIns="45720" rIns="91440" bIns="45720" numCol="1" anchor="t" anchorCtr="0" compatLnSpc="1">
            <a:prstTxWarp prst="textNoShape">
              <a:avLst/>
            </a:prstTxWarp>
            <a:noAutofit/>
          </a:bodyPr>
          <a:lstStyle/>
          <a:p>
            <a:pPr algn="l" eaLnBrk="1" hangingPunct="1">
              <a:defRPr/>
            </a:pPr>
            <a:r>
              <a:rPr lang="en-GB" sz="4000" b="1" dirty="0">
                <a:solidFill>
                  <a:schemeClr val="tx1"/>
                </a:solidFill>
              </a:rPr>
              <a:t>Messages (</a:t>
            </a:r>
            <a:r>
              <a:rPr lang="en-GB" sz="4000" b="1" dirty="0" err="1">
                <a:solidFill>
                  <a:schemeClr val="tx1"/>
                </a:solidFill>
              </a:rPr>
              <a:t>eg</a:t>
            </a:r>
            <a:r>
              <a:rPr lang="en-GB" sz="4000" b="1" dirty="0">
                <a:solidFill>
                  <a:schemeClr val="tx1"/>
                </a:solidFill>
              </a:rPr>
              <a:t> conversations) can </a:t>
            </a:r>
            <a:r>
              <a:rPr lang="en-GB" sz="4000" b="1" u="sng" dirty="0">
                <a:solidFill>
                  <a:schemeClr val="tx1"/>
                </a:solidFill>
              </a:rPr>
              <a:t>ONLY</a:t>
            </a:r>
            <a:r>
              <a:rPr lang="en-GB" sz="4000" b="1" dirty="0">
                <a:solidFill>
                  <a:schemeClr val="tx1"/>
                </a:solidFill>
              </a:rPr>
              <a:t> be sent to other radio amateurs or to the stations of other amateurs</a:t>
            </a:r>
            <a:r>
              <a:rPr lang="en-GB" sz="3600" b="1" dirty="0">
                <a:solidFill>
                  <a:schemeClr val="tx1"/>
                </a:solidFill>
              </a:rPr>
              <a:t>.</a:t>
            </a:r>
          </a:p>
          <a:p>
            <a:pPr algn="l" eaLnBrk="1" hangingPunct="1">
              <a:defRPr/>
            </a:pPr>
            <a:endParaRPr lang="en-GB" sz="3600" b="1" dirty="0">
              <a:solidFill>
                <a:schemeClr val="tx1"/>
              </a:solidFill>
            </a:endParaRPr>
          </a:p>
          <a:p>
            <a:pPr algn="l" eaLnBrk="1" hangingPunct="1">
              <a:defRPr/>
            </a:pPr>
            <a:r>
              <a:rPr lang="en-GB" sz="4000" b="1" dirty="0">
                <a:solidFill>
                  <a:schemeClr val="tx1"/>
                </a:solidFill>
              </a:rPr>
              <a:t>Such messages must be in plain language unless a User Service wishes to obscure the message to retain confidentiality</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21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1C1 1C2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- 2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In an </a:t>
            </a:r>
            <a:r>
              <a:rPr lang="en-GB" sz="3400" b="1" dirty="0">
                <a:solidFill>
                  <a:srgbClr val="FF0000"/>
                </a:solidFill>
              </a:rPr>
              <a:t>international </a:t>
            </a:r>
            <a:r>
              <a:rPr lang="en-GB" sz="3400" b="1" dirty="0">
                <a:solidFill>
                  <a:schemeClr val="tx1"/>
                </a:solidFill>
              </a:rPr>
              <a:t>disaster:</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 - messages may be passed, internationally,</a:t>
            </a:r>
            <a:br>
              <a:rPr lang="en-GB" sz="3400" b="1" dirty="0">
                <a:solidFill>
                  <a:schemeClr val="tx1"/>
                </a:solidFill>
              </a:rPr>
            </a:br>
            <a:r>
              <a:rPr lang="en-GB" sz="3400" b="1" dirty="0">
                <a:solidFill>
                  <a:schemeClr val="tx1"/>
                </a:solidFill>
              </a:rPr>
              <a:t>   on behalf of </a:t>
            </a:r>
            <a:r>
              <a:rPr lang="en-GB" sz="3400" b="1" dirty="0">
                <a:solidFill>
                  <a:srgbClr val="FF0000"/>
                </a:solidFill>
              </a:rPr>
              <a:t>non-licensed </a:t>
            </a:r>
            <a:r>
              <a:rPr lang="en-GB" sz="3400" b="1" dirty="0">
                <a:solidFill>
                  <a:schemeClr val="tx1"/>
                </a:solidFill>
              </a:rPr>
              <a:t>persons</a:t>
            </a:r>
          </a:p>
          <a:p>
            <a:pPr algn="l" eaLnBrk="1" hangingPunct="1">
              <a:defRPr/>
            </a:pPr>
            <a:br>
              <a:rPr lang="en-GB" sz="3400" b="1" dirty="0">
                <a:solidFill>
                  <a:schemeClr val="tx1"/>
                </a:solidFill>
              </a:rPr>
            </a:br>
            <a:r>
              <a:rPr lang="en-GB" sz="3400" b="1" dirty="0">
                <a:solidFill>
                  <a:schemeClr val="tx1"/>
                </a:solidFill>
              </a:rPr>
              <a:t> - n</a:t>
            </a:r>
            <a:r>
              <a:rPr lang="en-US" sz="3600" b="1" dirty="0">
                <a:solidFill>
                  <a:schemeClr val="tx1"/>
                </a:solidFill>
              </a:rPr>
              <a:t>on-amateur stations involved in disaster  </a:t>
            </a:r>
            <a:br>
              <a:rPr lang="en-US" sz="3600" b="1" dirty="0">
                <a:solidFill>
                  <a:schemeClr val="tx1"/>
                </a:solidFill>
              </a:rPr>
            </a:br>
            <a:r>
              <a:rPr lang="en-US" sz="3600" b="1" dirty="0">
                <a:solidFill>
                  <a:schemeClr val="tx1"/>
                </a:solidFill>
              </a:rPr>
              <a:t>   communications may be heard on </a:t>
            </a:r>
            <a:br>
              <a:rPr lang="en-US" sz="3600" b="1" dirty="0">
                <a:solidFill>
                  <a:schemeClr val="tx1"/>
                </a:solidFill>
              </a:rPr>
            </a:br>
            <a:r>
              <a:rPr lang="en-US" sz="3600" b="1" dirty="0">
                <a:solidFill>
                  <a:schemeClr val="tx1"/>
                </a:solidFill>
              </a:rPr>
              <a:t>   amateur frequencies.</a:t>
            </a: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22</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extLst>
      <p:ext uri="{BB962C8B-B14F-4D97-AF65-F5344CB8AC3E}">
        <p14:creationId xmlns:p14="http://schemas.microsoft.com/office/powerpoint/2010/main" val="344644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- 3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600" b="1" dirty="0">
                <a:solidFill>
                  <a:schemeClr val="tx1"/>
                </a:solidFill>
              </a:rPr>
              <a:t>Conversations can be established between three or more stations as long as contact is confirmed (</a:t>
            </a:r>
            <a:r>
              <a:rPr lang="en-GB" sz="3600" b="1" dirty="0" err="1">
                <a:solidFill>
                  <a:schemeClr val="tx1"/>
                </a:solidFill>
              </a:rPr>
              <a:t>ie</a:t>
            </a:r>
            <a:r>
              <a:rPr lang="en-GB" sz="3600" b="1" dirty="0">
                <a:solidFill>
                  <a:schemeClr val="tx1"/>
                </a:solidFill>
              </a:rPr>
              <a:t> callsign exchange) with at least one member of the group. Such groups are known as “networks” or “nets”.</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23</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Tree>
    <p:extLst>
      <p:ext uri="{BB962C8B-B14F-4D97-AF65-F5344CB8AC3E}">
        <p14:creationId xmlns:p14="http://schemas.microsoft.com/office/powerpoint/2010/main" val="387593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043E-AC82-4811-8F94-195D46257B5E}"/>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Messages - 4 </a:t>
            </a:r>
          </a:p>
        </p:txBody>
      </p:sp>
      <p:sp>
        <p:nvSpPr>
          <p:cNvPr id="11267" name="Subtitle 2">
            <a:extLst>
              <a:ext uri="{FF2B5EF4-FFF2-40B4-BE49-F238E27FC236}">
                <a16:creationId xmlns:a16="http://schemas.microsoft.com/office/drawing/2014/main" id="{41448BF1-146C-0BC6-80E5-3B10B8777593}"/>
              </a:ext>
            </a:extLst>
          </p:cNvPr>
          <p:cNvSpPr>
            <a:spLocks noGrp="1"/>
          </p:cNvSpPr>
          <p:nvPr>
            <p:ph type="subTitle" idx="1"/>
          </p:nvPr>
        </p:nvSpPr>
        <p:spPr bwMode="auto">
          <a:xfrm>
            <a:off x="571500" y="1071563"/>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endParaRPr lang="en-GB" b="1" dirty="0">
              <a:solidFill>
                <a:schemeClr val="tx1"/>
              </a:solidFill>
            </a:endParaRPr>
          </a:p>
        </p:txBody>
      </p:sp>
      <p:sp>
        <p:nvSpPr>
          <p:cNvPr id="39942" name="Slide Number Placeholder 5">
            <a:extLst>
              <a:ext uri="{FF2B5EF4-FFF2-40B4-BE49-F238E27FC236}">
                <a16:creationId xmlns:a16="http://schemas.microsoft.com/office/drawing/2014/main" id="{7A1BD1BB-BF9A-0E87-1F4D-022F2239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BA569C-6E05-4E64-AFA5-1C5EE81BDD31}" type="slidenum">
              <a:rPr kumimoji="0" lang="en-GB" altLang="en-US" sz="1200">
                <a:solidFill>
                  <a:srgbClr val="000000"/>
                </a:solidFill>
              </a:rPr>
              <a:pPr>
                <a:spcBef>
                  <a:spcPct val="0"/>
                </a:spcBef>
                <a:buClrTx/>
                <a:buSzTx/>
                <a:buFontTx/>
                <a:buNone/>
              </a:pPr>
              <a:t>24</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79AACEEA-514B-9167-5F13-823F515F8065}"/>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
        <p:nvSpPr>
          <p:cNvPr id="8" name="TextBox 7">
            <a:extLst>
              <a:ext uri="{FF2B5EF4-FFF2-40B4-BE49-F238E27FC236}">
                <a16:creationId xmlns:a16="http://schemas.microsoft.com/office/drawing/2014/main" id="{A59B066C-632A-8C75-5F22-1CE2748D1A42}"/>
              </a:ext>
            </a:extLst>
          </p:cNvPr>
          <p:cNvSpPr txBox="1">
            <a:spLocks noChangeArrowheads="1"/>
          </p:cNvSpPr>
          <p:nvPr/>
        </p:nvSpPr>
        <p:spPr bwMode="auto">
          <a:xfrm>
            <a:off x="642938" y="1285875"/>
            <a:ext cx="800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dirty="0">
                <a:solidFill>
                  <a:schemeClr val="tx1"/>
                </a:solidFill>
                <a:latin typeface="Arial" panose="020B0604020202020204" pitchFamily="34" charset="0"/>
              </a:rPr>
              <a:t>UK amateurs may receive amateur signals on non-UK frequencies but must reply on UK frequencies.</a:t>
            </a:r>
          </a:p>
          <a:p>
            <a:pPr eaLnBrk="1" hangingPunct="1">
              <a:spcBef>
                <a:spcPct val="0"/>
              </a:spcBef>
              <a:buClrTx/>
              <a:buSzTx/>
              <a:buFontTx/>
              <a:buNone/>
            </a:pPr>
            <a:endParaRPr kumimoji="0" lang="en-GB" altLang="en-US" sz="3600" b="1" dirty="0">
              <a:solidFill>
                <a:schemeClr val="tx1"/>
              </a:solidFill>
              <a:latin typeface="Arial" panose="020B0604020202020204" pitchFamily="34" charset="0"/>
            </a:endParaRPr>
          </a:p>
          <a:p>
            <a:pPr eaLnBrk="1" hangingPunct="1">
              <a:spcBef>
                <a:spcPct val="0"/>
              </a:spcBef>
              <a:buClrTx/>
              <a:buSzTx/>
              <a:buFontTx/>
              <a:buNone/>
            </a:pPr>
            <a:r>
              <a:rPr kumimoji="0" lang="en-GB" altLang="en-US" sz="3600" b="1" dirty="0">
                <a:solidFill>
                  <a:schemeClr val="tx1"/>
                </a:solidFill>
                <a:latin typeface="Arial" panose="020B0604020202020204" pitchFamily="34" charset="0"/>
              </a:rPr>
              <a:t>For example, amateurs in the Americas are allocated frequencies between 7.0 and 7.3 MHz but the UK allocation is only 7.0 to 7.2 </a:t>
            </a:r>
            <a:r>
              <a:rPr kumimoji="0" lang="en-GB" altLang="en-US" sz="3600" b="1" dirty="0" err="1">
                <a:solidFill>
                  <a:schemeClr val="tx1"/>
                </a:solidFill>
                <a:latin typeface="Arial" panose="020B0604020202020204" pitchFamily="34" charset="0"/>
              </a:rPr>
              <a:t>MHz.</a:t>
            </a:r>
            <a:endParaRPr kumimoji="0" lang="en-GB" altLang="en-US" sz="1800" dirty="0">
              <a:solidFill>
                <a:schemeClr val="tx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latin typeface="Comic Sans MS" panose="030F0702030302020204" pitchFamily="66" charset="0"/>
              </a:rPr>
              <a:t>Messages - 5</a:t>
            </a:r>
          </a:p>
        </p:txBody>
      </p:sp>
      <p:sp>
        <p:nvSpPr>
          <p:cNvPr id="3" name="Content Placeholder 2"/>
          <p:cNvSpPr>
            <a:spLocks noGrp="1"/>
          </p:cNvSpPr>
          <p:nvPr>
            <p:ph idx="1"/>
          </p:nvPr>
        </p:nvSpPr>
        <p:spPr/>
        <p:txBody>
          <a:bodyPr/>
          <a:lstStyle/>
          <a:p>
            <a:pPr marL="0" indent="0">
              <a:buNone/>
            </a:pPr>
            <a:r>
              <a:rPr lang="en-US" sz="4000" b="1" dirty="0"/>
              <a:t>People of all ages and backgrounds participate in amateur radio so messages must NOT cause offence</a:t>
            </a:r>
            <a:endParaRPr lang="en-GB" sz="4000" b="1" dirty="0"/>
          </a:p>
        </p:txBody>
      </p:sp>
      <p:sp>
        <p:nvSpPr>
          <p:cNvPr id="4" name="Footer Placeholder 3"/>
          <p:cNvSpPr>
            <a:spLocks noGrp="1"/>
          </p:cNvSpPr>
          <p:nvPr>
            <p:ph type="ftr" sz="quarter" idx="11"/>
          </p:nvPr>
        </p:nvSpPr>
        <p:spPr/>
        <p:txBody>
          <a:bodyPr/>
          <a:lstStyle/>
          <a:p>
            <a:pPr>
              <a:defRPr/>
            </a:pPr>
            <a:r>
              <a:rPr lang="en-GB" dirty="0"/>
              <a:t>G3EFX   1C1</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25</a:t>
            </a:fld>
            <a:endParaRPr lang="en-GB"/>
          </a:p>
        </p:txBody>
      </p:sp>
    </p:spTree>
    <p:extLst>
      <p:ext uri="{BB962C8B-B14F-4D97-AF65-F5344CB8AC3E}">
        <p14:creationId xmlns:p14="http://schemas.microsoft.com/office/powerpoint/2010/main" val="72145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latin typeface="Comic Sans MS" panose="030F0702030302020204" pitchFamily="66" charset="0"/>
              </a:rPr>
              <a:t>Messages - 6</a:t>
            </a:r>
          </a:p>
        </p:txBody>
      </p:sp>
      <p:sp>
        <p:nvSpPr>
          <p:cNvPr id="3" name="Content Placeholder 2"/>
          <p:cNvSpPr>
            <a:spLocks noGrp="1"/>
          </p:cNvSpPr>
          <p:nvPr>
            <p:ph idx="1"/>
          </p:nvPr>
        </p:nvSpPr>
        <p:spPr/>
        <p:txBody>
          <a:bodyPr/>
          <a:lstStyle/>
          <a:p>
            <a:pPr marL="0" indent="0">
              <a:buNone/>
            </a:pPr>
            <a:r>
              <a:rPr lang="en-US" sz="4000" b="1" dirty="0"/>
              <a:t>Public codes and common abbreviations </a:t>
            </a:r>
            <a:r>
              <a:rPr lang="en-US" sz="4000" b="1" dirty="0" err="1"/>
              <a:t>eg</a:t>
            </a:r>
            <a:r>
              <a:rPr lang="en-US" sz="4000" b="1" dirty="0"/>
              <a:t> Morse code and the Q-code are permitted but encryption which is used to deliberately obscure a message is not allowed.</a:t>
            </a:r>
          </a:p>
          <a:p>
            <a:pPr marL="0" indent="0">
              <a:buNone/>
            </a:pPr>
            <a:r>
              <a:rPr lang="en-US" sz="4000" b="1" dirty="0"/>
              <a:t>(User Services may encrypt messages) </a:t>
            </a:r>
            <a:endParaRPr lang="en-GB" sz="4000" b="1" dirty="0"/>
          </a:p>
        </p:txBody>
      </p:sp>
      <p:sp>
        <p:nvSpPr>
          <p:cNvPr id="4" name="Footer Placeholder 3"/>
          <p:cNvSpPr>
            <a:spLocks noGrp="1"/>
          </p:cNvSpPr>
          <p:nvPr>
            <p:ph type="ftr" sz="quarter" idx="11"/>
          </p:nvPr>
        </p:nvSpPr>
        <p:spPr/>
        <p:txBody>
          <a:bodyPr/>
          <a:lstStyle/>
          <a:p>
            <a:pPr>
              <a:defRPr/>
            </a:pPr>
            <a:r>
              <a:rPr lang="en-GB" dirty="0"/>
              <a:t>G3EFX  1C2</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26</a:t>
            </a:fld>
            <a:endParaRPr lang="en-GB"/>
          </a:p>
        </p:txBody>
      </p:sp>
    </p:spTree>
    <p:extLst>
      <p:ext uri="{BB962C8B-B14F-4D97-AF65-F5344CB8AC3E}">
        <p14:creationId xmlns:p14="http://schemas.microsoft.com/office/powerpoint/2010/main" val="146924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 design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Transmitters must be </a:t>
            </a:r>
            <a:r>
              <a:rPr lang="en-US" sz="4000" b="1" dirty="0">
                <a:solidFill>
                  <a:schemeClr val="tx1"/>
                </a:solidFill>
              </a:rPr>
              <a:t>designed, constructed, maintained and used so that their use does not cause any Undue Interference to any wireless telegraphy. </a:t>
            </a:r>
            <a:endParaRPr lang="en-GB" altLang="en-US" sz="4000" b="1" dirty="0">
              <a:solidFill>
                <a:schemeClr val="tx1"/>
              </a:solidFill>
            </a:endParaRP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27</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dirty="0"/>
              <a:t>G3EFX   1D1</a:t>
            </a:r>
          </a:p>
        </p:txBody>
      </p:sp>
    </p:spTree>
    <p:extLst>
      <p:ext uri="{BB962C8B-B14F-4D97-AF65-F5344CB8AC3E}">
        <p14:creationId xmlns:p14="http://schemas.microsoft.com/office/powerpoint/2010/main" val="1442367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 clean &amp; stable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Transmitters need to have a clean output </a:t>
            </a:r>
            <a:r>
              <a:rPr lang="en-GB" altLang="en-US" sz="4000" b="1" dirty="0" err="1">
                <a:solidFill>
                  <a:schemeClr val="tx1"/>
                </a:solidFill>
              </a:rPr>
              <a:t>eg</a:t>
            </a:r>
            <a:r>
              <a:rPr lang="en-GB" altLang="en-US" sz="4000" b="1" dirty="0">
                <a:solidFill>
                  <a:schemeClr val="tx1"/>
                </a:solidFill>
              </a:rPr>
              <a:t> minimum harmonic or spurious emissions.</a:t>
            </a:r>
          </a:p>
          <a:p>
            <a:pPr algn="l"/>
            <a:r>
              <a:rPr lang="en-GB" altLang="en-US" sz="4000" b="1" dirty="0">
                <a:solidFill>
                  <a:schemeClr val="tx1"/>
                </a:solidFill>
              </a:rPr>
              <a:t>Transmissions should be frequency stable </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28</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328135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 bandwidth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buFont typeface="Wingdings" panose="05000000000000000000" pitchFamily="2" charset="2"/>
              <a:buChar char="§"/>
            </a:pPr>
            <a:r>
              <a:rPr lang="en-GB" altLang="en-US" sz="4000" b="1" dirty="0">
                <a:solidFill>
                  <a:schemeClr val="tx1"/>
                </a:solidFill>
              </a:rPr>
              <a:t> Transmitted bandwidth should be kept to a minimum </a:t>
            </a:r>
          </a:p>
          <a:p>
            <a:pPr algn="l">
              <a:buFont typeface="Wingdings" panose="05000000000000000000" pitchFamily="2" charset="2"/>
              <a:buChar char="§"/>
            </a:pPr>
            <a:r>
              <a:rPr lang="en-GB" altLang="en-US" sz="4000" b="1" dirty="0">
                <a:solidFill>
                  <a:schemeClr val="tx1"/>
                </a:solidFill>
              </a:rPr>
              <a:t> </a:t>
            </a:r>
            <a:r>
              <a:rPr lang="en-US" sz="4000" b="1" dirty="0">
                <a:solidFill>
                  <a:schemeClr val="tx1"/>
                </a:solidFill>
              </a:rPr>
              <a:t>no more than 1% of the mean power of the transmission should fall outside of the nominal modulated carrier bandwidth</a:t>
            </a:r>
            <a:endParaRPr lang="en-GB" altLang="en-US" sz="4000" b="1" dirty="0">
              <a:solidFill>
                <a:schemeClr val="tx1"/>
              </a:solidFill>
            </a:endParaRP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29</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129647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Where?</a:t>
            </a:r>
          </a:p>
        </p:txBody>
      </p:sp>
      <p:sp>
        <p:nvSpPr>
          <p:cNvPr id="14339" name="Subtitle 2"/>
          <p:cNvSpPr>
            <a:spLocks noGrp="1"/>
          </p:cNvSpPr>
          <p:nvPr>
            <p:ph type="subTitle" idx="1"/>
          </p:nvPr>
        </p:nvSpPr>
        <p:spPr>
          <a:xfrm>
            <a:off x="683568" y="1571625"/>
            <a:ext cx="7704856" cy="4143375"/>
          </a:xfrm>
        </p:spPr>
        <p:txBody>
          <a:bodyPr/>
          <a:lstStyle/>
          <a:p>
            <a:pPr algn="l" eaLnBrk="1" hangingPunct="1">
              <a:lnSpc>
                <a:spcPct val="90000"/>
              </a:lnSpc>
            </a:pPr>
            <a:r>
              <a:rPr lang="en-GB" sz="3600" b="1" dirty="0">
                <a:solidFill>
                  <a:srgbClr val="0070C0"/>
                </a:solidFill>
              </a:rPr>
              <a:t>We are allowed to transmit anywhere in and over the UK, Channel Islands and the Isle of Man – including territorial seas. “OVER” includes in aircraft</a:t>
            </a:r>
          </a:p>
          <a:p>
            <a:pPr algn="l" eaLnBrk="1" hangingPunct="1">
              <a:lnSpc>
                <a:spcPct val="90000"/>
              </a:lnSpc>
            </a:pPr>
            <a:r>
              <a:rPr lang="en-GB" sz="3600" b="1" dirty="0">
                <a:solidFill>
                  <a:srgbClr val="0070C0"/>
                </a:solidFill>
              </a:rPr>
              <a:t>Such ships or aircraft must be registered in UK, Channel islands and Isle of Man.</a:t>
            </a:r>
            <a:endParaRPr lang="en-GB" sz="3600" b="1" dirty="0">
              <a:solidFill>
                <a:srgbClr val="00B0F0"/>
              </a:solidFill>
            </a:endParaRPr>
          </a:p>
          <a:p>
            <a:pPr algn="l" eaLnBrk="1" hangingPunct="1">
              <a:lnSpc>
                <a:spcPct val="90000"/>
              </a:lnSpc>
            </a:pP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1A1</a:t>
            </a:r>
          </a:p>
        </p:txBody>
      </p:sp>
    </p:spTree>
    <p:extLst>
      <p:ext uri="{BB962C8B-B14F-4D97-AF65-F5344CB8AC3E}">
        <p14:creationId xmlns:p14="http://schemas.microsoft.com/office/powerpoint/2010/main" val="29200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 tests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Licensees need to conduct tests from </a:t>
            </a:r>
            <a:r>
              <a:rPr lang="en-GB" altLang="en-US" sz="4000" b="1" dirty="0">
                <a:solidFill>
                  <a:srgbClr val="00B050"/>
                </a:solidFill>
              </a:rPr>
              <a:t>time to time</a:t>
            </a:r>
            <a:r>
              <a:rPr lang="en-GB" altLang="en-US" sz="4000" b="1" dirty="0">
                <a:solidFill>
                  <a:schemeClr val="tx1"/>
                </a:solidFill>
              </a:rPr>
              <a:t> to ensure that the station is not causing any Undue Interference to other radio users.</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30</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dirty="0"/>
              <a:t>G3EFX   1D1</a:t>
            </a:r>
          </a:p>
        </p:txBody>
      </p:sp>
    </p:spTree>
    <p:extLst>
      <p:ext uri="{BB962C8B-B14F-4D97-AF65-F5344CB8AC3E}">
        <p14:creationId xmlns:p14="http://schemas.microsoft.com/office/powerpoint/2010/main" val="443461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omic Sans MS" panose="030F0702030302020204" pitchFamily="66" charset="0"/>
              </a:rPr>
              <a:t>Receivers</a:t>
            </a:r>
            <a:endParaRPr lang="en-GB" sz="4000" b="1"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sz="4000" b="1" dirty="0"/>
              <a:t>The station must have equipment for the reception of messages on all frequencies and modes in use for transmissions</a:t>
            </a:r>
            <a:endParaRPr lang="en-GB" sz="4000" b="1" dirty="0"/>
          </a:p>
        </p:txBody>
      </p:sp>
      <p:sp>
        <p:nvSpPr>
          <p:cNvPr id="4" name="Footer Placeholder 3"/>
          <p:cNvSpPr>
            <a:spLocks noGrp="1"/>
          </p:cNvSpPr>
          <p:nvPr>
            <p:ph type="ftr" sz="quarter" idx="11"/>
          </p:nvPr>
        </p:nvSpPr>
        <p:spPr/>
        <p:txBody>
          <a:bodyPr/>
          <a:lstStyle/>
          <a:p>
            <a:pPr>
              <a:defRPr/>
            </a:pPr>
            <a:r>
              <a:rPr lang="en-GB" dirty="0"/>
              <a:t>G3EFX 1D1</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31</a:t>
            </a:fld>
            <a:endParaRPr lang="en-GB"/>
          </a:p>
        </p:txBody>
      </p:sp>
    </p:spTree>
    <p:extLst>
      <p:ext uri="{BB962C8B-B14F-4D97-AF65-F5344CB8AC3E}">
        <p14:creationId xmlns:p14="http://schemas.microsoft.com/office/powerpoint/2010/main" val="166566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DB53-667B-11F9-CF23-D24D6ABFF58D}"/>
              </a:ext>
            </a:extLst>
          </p:cNvPr>
          <p:cNvSpPr>
            <a:spLocks noGrp="1"/>
          </p:cNvSpPr>
          <p:nvPr>
            <p:ph type="ctrTitle"/>
          </p:nvPr>
        </p:nvSpPr>
        <p:spPr>
          <a:xfrm>
            <a:off x="0" y="1"/>
            <a:ext cx="9144000" cy="1000107"/>
          </a:xfrm>
        </p:spPr>
        <p:txBody>
          <a:bodyPr/>
          <a:lstStyle/>
          <a:p>
            <a:pPr>
              <a:defRPr/>
            </a:pPr>
            <a:r>
              <a:rPr lang="en-GB" b="1" dirty="0">
                <a:latin typeface="Comic Sans MS" pitchFamily="66" charset="0"/>
              </a:rPr>
              <a:t>Ofcom &amp; BBC - 1</a:t>
            </a:r>
          </a:p>
        </p:txBody>
      </p:sp>
      <p:sp>
        <p:nvSpPr>
          <p:cNvPr id="32771" name="Subtitle 2">
            <a:extLst>
              <a:ext uri="{FF2B5EF4-FFF2-40B4-BE49-F238E27FC236}">
                <a16:creationId xmlns:a16="http://schemas.microsoft.com/office/drawing/2014/main" id="{8F95C8CA-81E2-E651-359C-139779F183C9}"/>
              </a:ext>
            </a:extLst>
          </p:cNvPr>
          <p:cNvSpPr>
            <a:spLocks noGrp="1" noChangeArrowheads="1"/>
          </p:cNvSpPr>
          <p:nvPr>
            <p:ph type="subTitle" idx="1"/>
          </p:nvPr>
        </p:nvSpPr>
        <p:spPr bwMode="auto">
          <a:xfrm>
            <a:off x="285750" y="1285875"/>
            <a:ext cx="8286750" cy="4857750"/>
          </a:xfrm>
        </p:spPr>
        <p:txBody>
          <a:bodyPr wrap="square" lIns="91440" tIns="45720" rIns="91440" bIns="45720" numCol="1" anchor="t" anchorCtr="0" compatLnSpc="1">
            <a:prstTxWarp prst="textNoShape">
              <a:avLst/>
            </a:prstTxWarp>
          </a:bodyPr>
          <a:lstStyle/>
          <a:p>
            <a:pPr algn="l"/>
            <a:endParaRPr lang="en-GB" altLang="en-US" sz="3600" b="1" dirty="0">
              <a:solidFill>
                <a:schemeClr val="tx1"/>
              </a:solidFill>
            </a:endParaRPr>
          </a:p>
          <a:p>
            <a:pPr algn="l"/>
            <a:r>
              <a:rPr lang="en-GB" altLang="en-US" sz="3600" b="1" dirty="0">
                <a:solidFill>
                  <a:schemeClr val="tx1"/>
                </a:solidFill>
              </a:rPr>
              <a:t>If an interference problem, to domestic radio or TV,  cannot be resolved locally, the first contact is the BBC. If the BBC cannot solve the problem, they will involve Ofcom.</a:t>
            </a:r>
          </a:p>
        </p:txBody>
      </p:sp>
      <p:sp>
        <p:nvSpPr>
          <p:cNvPr id="54278" name="Slide Number Placeholder 5">
            <a:extLst>
              <a:ext uri="{FF2B5EF4-FFF2-40B4-BE49-F238E27FC236}">
                <a16:creationId xmlns:a16="http://schemas.microsoft.com/office/drawing/2014/main" id="{C9A1AFBB-EB66-0BE9-8FA1-6AFC0E152C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FBB7691-97DD-4111-A362-9547870E71DD}" type="slidenum">
              <a:rPr kumimoji="0" lang="en-GB" altLang="en-US" sz="1200">
                <a:solidFill>
                  <a:srgbClr val="000000"/>
                </a:solidFill>
              </a:rPr>
              <a:pPr>
                <a:spcBef>
                  <a:spcPct val="0"/>
                </a:spcBef>
                <a:buClrTx/>
                <a:buSzTx/>
                <a:buFontTx/>
                <a:buNone/>
              </a:pPr>
              <a:t>32</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EB7AA6A-91A3-2640-E7D8-2F4B30FAD09B}"/>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2750913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DB53-667B-11F9-CF23-D24D6ABFF58D}"/>
              </a:ext>
            </a:extLst>
          </p:cNvPr>
          <p:cNvSpPr>
            <a:spLocks noGrp="1"/>
          </p:cNvSpPr>
          <p:nvPr>
            <p:ph type="ctrTitle"/>
          </p:nvPr>
        </p:nvSpPr>
        <p:spPr>
          <a:xfrm>
            <a:off x="0" y="1"/>
            <a:ext cx="9144000" cy="1000107"/>
          </a:xfrm>
        </p:spPr>
        <p:txBody>
          <a:bodyPr/>
          <a:lstStyle/>
          <a:p>
            <a:pPr>
              <a:defRPr/>
            </a:pPr>
            <a:r>
              <a:rPr lang="en-GB" b="1" dirty="0">
                <a:latin typeface="Comic Sans MS" pitchFamily="66" charset="0"/>
              </a:rPr>
              <a:t>Ofcom &amp; BBC - 2</a:t>
            </a:r>
          </a:p>
        </p:txBody>
      </p:sp>
      <p:sp>
        <p:nvSpPr>
          <p:cNvPr id="32771" name="Subtitle 2">
            <a:extLst>
              <a:ext uri="{FF2B5EF4-FFF2-40B4-BE49-F238E27FC236}">
                <a16:creationId xmlns:a16="http://schemas.microsoft.com/office/drawing/2014/main" id="{8F95C8CA-81E2-E651-359C-139779F183C9}"/>
              </a:ext>
            </a:extLst>
          </p:cNvPr>
          <p:cNvSpPr>
            <a:spLocks noGrp="1" noChangeArrowheads="1"/>
          </p:cNvSpPr>
          <p:nvPr>
            <p:ph type="subTitle" idx="1"/>
          </p:nvPr>
        </p:nvSpPr>
        <p:spPr bwMode="auto">
          <a:xfrm>
            <a:off x="285750" y="1285875"/>
            <a:ext cx="8286750" cy="4857750"/>
          </a:xfrm>
        </p:spPr>
        <p:txBody>
          <a:bodyPr wrap="square" lIns="91440" tIns="45720" rIns="91440" bIns="45720" numCol="1" anchor="t" anchorCtr="0" compatLnSpc="1">
            <a:prstTxWarp prst="textNoShape">
              <a:avLst/>
            </a:prstTxWarp>
          </a:bodyPr>
          <a:lstStyle/>
          <a:p>
            <a:pPr algn="l"/>
            <a:r>
              <a:rPr lang="en-GB" altLang="en-US" sz="3600" b="1" dirty="0">
                <a:solidFill>
                  <a:schemeClr val="tx1"/>
                </a:solidFill>
              </a:rPr>
              <a:t>If Ofcom are called in to investigate an interference problem they can:</a:t>
            </a:r>
          </a:p>
          <a:p>
            <a:pPr marL="571500" indent="-571500" algn="l">
              <a:buFont typeface="Arial" panose="020B0604020202020204" pitchFamily="34" charset="0"/>
              <a:buChar char="•"/>
            </a:pPr>
            <a:r>
              <a:rPr lang="en-GB" altLang="en-US" sz="3600" b="1" dirty="0">
                <a:solidFill>
                  <a:schemeClr val="tx1"/>
                </a:solidFill>
              </a:rPr>
              <a:t>Request that you keep a log</a:t>
            </a:r>
          </a:p>
          <a:p>
            <a:pPr marL="571500" indent="-571500" algn="l">
              <a:buFont typeface="Arial" panose="020B0604020202020204" pitchFamily="34" charset="0"/>
              <a:buChar char="•"/>
            </a:pPr>
            <a:r>
              <a:rPr lang="en-GB" altLang="en-US" sz="3600" b="1" dirty="0">
                <a:solidFill>
                  <a:schemeClr val="tx1"/>
                </a:solidFill>
              </a:rPr>
              <a:t>Request modification to the equipment</a:t>
            </a:r>
          </a:p>
          <a:p>
            <a:pPr marL="571500" indent="-571500" algn="l">
              <a:buFont typeface="Arial" panose="020B0604020202020204" pitchFamily="34" charset="0"/>
              <a:buChar char="•"/>
            </a:pPr>
            <a:r>
              <a:rPr lang="en-GB" altLang="en-US" sz="3600" b="1" dirty="0">
                <a:solidFill>
                  <a:schemeClr val="tx1"/>
                </a:solidFill>
              </a:rPr>
              <a:t>Limit the transmit power</a:t>
            </a:r>
          </a:p>
          <a:p>
            <a:pPr marL="571500" indent="-571500" algn="l">
              <a:buFont typeface="Arial" panose="020B0604020202020204" pitchFamily="34" charset="0"/>
              <a:buChar char="•"/>
            </a:pPr>
            <a:r>
              <a:rPr lang="en-GB" altLang="en-US" sz="3600" b="1" dirty="0">
                <a:solidFill>
                  <a:schemeClr val="tx1"/>
                </a:solidFill>
              </a:rPr>
              <a:t>Prohibit operation during certain hours</a:t>
            </a:r>
          </a:p>
        </p:txBody>
      </p:sp>
      <p:sp>
        <p:nvSpPr>
          <p:cNvPr id="54278" name="Slide Number Placeholder 5">
            <a:extLst>
              <a:ext uri="{FF2B5EF4-FFF2-40B4-BE49-F238E27FC236}">
                <a16:creationId xmlns:a16="http://schemas.microsoft.com/office/drawing/2014/main" id="{C9A1AFBB-EB66-0BE9-8FA1-6AFC0E152C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FBB7691-97DD-4111-A362-9547870E71DD}" type="slidenum">
              <a:rPr kumimoji="0" lang="en-GB" altLang="en-US" sz="1200">
                <a:solidFill>
                  <a:srgbClr val="000000"/>
                </a:solidFill>
              </a:rPr>
              <a:pPr>
                <a:spcBef>
                  <a:spcPct val="0"/>
                </a:spcBef>
                <a:buClrTx/>
                <a:buSzTx/>
                <a:buFontTx/>
                <a:buNone/>
              </a:pPr>
              <a:t>33</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EB7AA6A-91A3-2640-E7D8-2F4B30FAD09B}"/>
              </a:ext>
            </a:extLst>
          </p:cNvPr>
          <p:cNvSpPr>
            <a:spLocks noGrp="1"/>
          </p:cNvSpPr>
          <p:nvPr>
            <p:ph type="ftr" sz="quarter" idx="11"/>
          </p:nvPr>
        </p:nvSpPr>
        <p:spPr/>
        <p:txBody>
          <a:bodyPr/>
          <a:lstStyle/>
          <a:p>
            <a:pPr>
              <a:defRPr/>
            </a:pPr>
            <a:r>
              <a:rPr lang="en-GB"/>
              <a:t>G3EFX   1D2</a:t>
            </a:r>
          </a:p>
        </p:txBody>
      </p:sp>
    </p:spTree>
    <p:extLst>
      <p:ext uri="{BB962C8B-B14F-4D97-AF65-F5344CB8AC3E}">
        <p14:creationId xmlns:p14="http://schemas.microsoft.com/office/powerpoint/2010/main" val="211717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err="1">
                <a:solidFill>
                  <a:srgbClr val="000000"/>
                </a:solidFill>
              </a:rPr>
              <a:t>Ofcom</a:t>
            </a:r>
            <a:r>
              <a:rPr lang="en-GB" sz="4000" b="1" dirty="0">
                <a:solidFill>
                  <a:srgbClr val="000000"/>
                </a:solidFill>
              </a:rPr>
              <a:t> can:</a:t>
            </a:r>
          </a:p>
          <a:p>
            <a:pPr algn="l" eaLnBrk="1" hangingPunct="1">
              <a:defRPr/>
            </a:pPr>
            <a:endParaRPr lang="en-GB" sz="1000" b="1" dirty="0">
              <a:solidFill>
                <a:srgbClr val="000000"/>
              </a:solidFill>
            </a:endParaRPr>
          </a:p>
          <a:p>
            <a:pPr algn="l" eaLnBrk="1" hangingPunct="1">
              <a:buFont typeface="Wingdings" pitchFamily="2" charset="2"/>
              <a:buChar char="q"/>
              <a:defRPr/>
            </a:pPr>
            <a:r>
              <a:rPr lang="en-GB" sz="4000" b="1" dirty="0">
                <a:solidFill>
                  <a:srgbClr val="000000"/>
                </a:solidFill>
              </a:rPr>
              <a:t>  Inspect your station</a:t>
            </a:r>
          </a:p>
          <a:p>
            <a:pPr algn="l" eaLnBrk="1" hangingPunct="1">
              <a:buFont typeface="Wingdings" pitchFamily="2" charset="2"/>
              <a:buChar char="q"/>
              <a:defRPr/>
            </a:pPr>
            <a:r>
              <a:rPr lang="en-GB" sz="4000" b="1" dirty="0">
                <a:solidFill>
                  <a:srgbClr val="000000"/>
                </a:solidFill>
              </a:rPr>
              <a:t>  Require modification</a:t>
            </a:r>
          </a:p>
          <a:p>
            <a:pPr algn="l" eaLnBrk="1" hangingPunct="1">
              <a:buFont typeface="Wingdings" pitchFamily="2" charset="2"/>
              <a:buChar char="q"/>
              <a:defRPr/>
            </a:pPr>
            <a:r>
              <a:rPr lang="en-GB" sz="4000" b="1" dirty="0">
                <a:solidFill>
                  <a:srgbClr val="000000"/>
                </a:solidFill>
              </a:rPr>
              <a:t>  Restrict operation</a:t>
            </a:r>
          </a:p>
          <a:p>
            <a:pPr algn="l" eaLnBrk="1" hangingPunct="1">
              <a:buFont typeface="Wingdings" pitchFamily="2" charset="2"/>
              <a:buChar char="q"/>
              <a:defRPr/>
            </a:pPr>
            <a:r>
              <a:rPr lang="en-GB" sz="4000" b="1" dirty="0">
                <a:solidFill>
                  <a:srgbClr val="000000"/>
                </a:solidFill>
              </a:rPr>
              <a:t>  Close down your station</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34</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1D1   1D2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Remote Operation</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You may use any type of communication (radio, telephone, internet etc) for control of the main station. </a:t>
            </a:r>
          </a:p>
          <a:p>
            <a:pPr algn="l"/>
            <a:r>
              <a:rPr lang="en-GB" altLang="en-US" sz="4000" b="1" dirty="0">
                <a:solidFill>
                  <a:schemeClr val="tx1"/>
                </a:solidFill>
              </a:rPr>
              <a:t>The control link must be adequately secure so that no other person can operate the remote equipment</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35</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1E2</a:t>
            </a:r>
          </a:p>
        </p:txBody>
      </p:sp>
    </p:spTree>
    <p:extLst>
      <p:ext uri="{BB962C8B-B14F-4D97-AF65-F5344CB8AC3E}">
        <p14:creationId xmlns:p14="http://schemas.microsoft.com/office/powerpoint/2010/main" val="2395713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Remote control via Radio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If remote control is via an amateur radio frequency, the link must conform to the licence regulations and should be above 30 </a:t>
            </a:r>
            <a:r>
              <a:rPr lang="en-GB" altLang="en-US" sz="4000" b="1" dirty="0" err="1">
                <a:solidFill>
                  <a:schemeClr val="tx1"/>
                </a:solidFill>
              </a:rPr>
              <a:t>MHz.</a:t>
            </a:r>
            <a:endParaRPr lang="en-GB" altLang="en-US" sz="4000" b="1" dirty="0">
              <a:solidFill>
                <a:schemeClr val="tx1"/>
              </a:solidFill>
            </a:endParaRPr>
          </a:p>
          <a:p>
            <a:pPr algn="l"/>
            <a:endParaRPr lang="en-GB" altLang="en-US" sz="4000" b="1" dirty="0">
              <a:solidFill>
                <a:schemeClr val="tx1"/>
              </a:solidFill>
            </a:endParaRPr>
          </a:p>
          <a:p>
            <a:pPr algn="l"/>
            <a:r>
              <a:rPr lang="en-GB" altLang="en-US" sz="4000" b="1" dirty="0">
                <a:solidFill>
                  <a:schemeClr val="tx1"/>
                </a:solidFill>
              </a:rPr>
              <a:t>Links must </a:t>
            </a:r>
            <a:r>
              <a:rPr lang="en-GB" altLang="en-US" sz="4000" b="1" dirty="0">
                <a:solidFill>
                  <a:srgbClr val="FF0000"/>
                </a:solidFill>
              </a:rPr>
              <a:t>NOT</a:t>
            </a:r>
            <a:r>
              <a:rPr lang="en-GB" altLang="en-US" sz="4000" b="1" dirty="0">
                <a:solidFill>
                  <a:schemeClr val="tx1"/>
                </a:solidFill>
              </a:rPr>
              <a:t> be encrypted.</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36</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1E2</a:t>
            </a:r>
          </a:p>
        </p:txBody>
      </p:sp>
    </p:spTree>
    <p:extLst>
      <p:ext uri="{BB962C8B-B14F-4D97-AF65-F5344CB8AC3E}">
        <p14:creationId xmlns:p14="http://schemas.microsoft.com/office/powerpoint/2010/main" val="272729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&amp; International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CEPT – </a:t>
            </a:r>
            <a:r>
              <a:rPr lang="en-US" sz="4400" b="1" dirty="0">
                <a:solidFill>
                  <a:srgbClr val="FF0000"/>
                </a:solidFill>
              </a:rPr>
              <a:t>C</a:t>
            </a:r>
            <a:r>
              <a:rPr lang="en-US" sz="4400" b="1" dirty="0">
                <a:solidFill>
                  <a:schemeClr val="tx1"/>
                </a:solidFill>
              </a:rPr>
              <a:t>onference </a:t>
            </a:r>
            <a:r>
              <a:rPr lang="en-US" sz="4400" b="1" dirty="0">
                <a:solidFill>
                  <a:srgbClr val="FF0000"/>
                </a:solidFill>
              </a:rPr>
              <a:t>E</a:t>
            </a:r>
            <a:r>
              <a:rPr lang="en-US" sz="4400" b="1" dirty="0">
                <a:solidFill>
                  <a:schemeClr val="tx1"/>
                </a:solidFill>
              </a:rPr>
              <a:t>uropean of </a:t>
            </a:r>
            <a:r>
              <a:rPr lang="en-US" sz="4400" b="1" dirty="0">
                <a:solidFill>
                  <a:srgbClr val="FF0000"/>
                </a:solidFill>
              </a:rPr>
              <a:t>P</a:t>
            </a:r>
            <a:r>
              <a:rPr lang="en-US" sz="4400" b="1" dirty="0">
                <a:solidFill>
                  <a:schemeClr val="tx1"/>
                </a:solidFill>
              </a:rPr>
              <a:t>ostal and </a:t>
            </a:r>
            <a:r>
              <a:rPr lang="en-US" sz="4400" b="1" dirty="0">
                <a:solidFill>
                  <a:srgbClr val="FF0000"/>
                </a:solidFill>
              </a:rPr>
              <a:t>T</a:t>
            </a:r>
            <a:r>
              <a:rPr lang="en-US" sz="4400" b="1" dirty="0">
                <a:solidFill>
                  <a:schemeClr val="tx1"/>
                </a:solidFill>
              </a:rPr>
              <a:t>elecommunications.</a:t>
            </a:r>
          </a:p>
          <a:p>
            <a:pPr algn="l" eaLnBrk="1" hangingPunct="1"/>
            <a:r>
              <a:rPr lang="en-US" sz="3600" b="1" dirty="0">
                <a:solidFill>
                  <a:schemeClr val="tx1"/>
                </a:solidFill>
              </a:rPr>
              <a:t>An agreement between many countries (mostly European) whereby UK Full licensee amateurs can operate abroad.</a:t>
            </a:r>
          </a:p>
          <a:p>
            <a:pPr algn="l" eaLnBrk="1" hangingPunct="1"/>
            <a:r>
              <a:rPr lang="en-US" sz="3600" b="1" dirty="0">
                <a:solidFill>
                  <a:schemeClr val="tx1"/>
                </a:solidFill>
              </a:rPr>
              <a:t>The two important sections are:</a:t>
            </a:r>
          </a:p>
          <a:p>
            <a:pPr algn="l" eaLnBrk="1" hangingPunct="1"/>
            <a:r>
              <a:rPr lang="en-US" sz="3600" b="1" dirty="0">
                <a:solidFill>
                  <a:schemeClr val="tx1"/>
                </a:solidFill>
              </a:rPr>
              <a:t>T/R 61-01    and    T/R 61-02</a:t>
            </a:r>
            <a:endParaRPr lang="en-GB" sz="3600" b="1" dirty="0">
              <a:solidFill>
                <a:schemeClr val="tx1"/>
              </a:solidFill>
            </a:endParaRPr>
          </a:p>
          <a:p>
            <a:pPr algn="l" eaLnBrk="1" hangingPunct="1"/>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37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1608736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T/R 61-01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T/R 61-01 allows UK Full licensees to operate in CEPT counties for </a:t>
            </a:r>
            <a:r>
              <a:rPr lang="en-US" sz="4400" b="1" dirty="0">
                <a:solidFill>
                  <a:srgbClr val="FF0000"/>
                </a:solidFill>
              </a:rPr>
              <a:t>SHORT </a:t>
            </a:r>
            <a:r>
              <a:rPr lang="en-US" sz="4400" b="1" dirty="0">
                <a:solidFill>
                  <a:schemeClr val="tx1"/>
                </a:solidFill>
              </a:rPr>
              <a:t>visits </a:t>
            </a:r>
            <a:r>
              <a:rPr lang="en-US" sz="4400" b="1" dirty="0" err="1">
                <a:solidFill>
                  <a:schemeClr val="tx1"/>
                </a:solidFill>
              </a:rPr>
              <a:t>eg</a:t>
            </a:r>
            <a:r>
              <a:rPr lang="en-US" sz="4400" b="1" dirty="0">
                <a:solidFill>
                  <a:schemeClr val="tx1"/>
                </a:solidFill>
              </a:rPr>
              <a:t> holidays.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38</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2848107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T/R 61-02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T/R 61-02 allows UK Full licensees to operate in CEPT counties for </a:t>
            </a:r>
            <a:r>
              <a:rPr lang="en-US" sz="4400" b="1" dirty="0">
                <a:solidFill>
                  <a:srgbClr val="FF0000"/>
                </a:solidFill>
              </a:rPr>
              <a:t>LONGER </a:t>
            </a:r>
            <a:r>
              <a:rPr lang="en-US" sz="4400" b="1" dirty="0">
                <a:solidFill>
                  <a:schemeClr val="tx1"/>
                </a:solidFill>
              </a:rPr>
              <a:t>visits by applying for a local </a:t>
            </a:r>
            <a:r>
              <a:rPr lang="en-US" sz="4400" b="1" dirty="0" err="1">
                <a:solidFill>
                  <a:schemeClr val="tx1"/>
                </a:solidFill>
              </a:rPr>
              <a:t>licence</a:t>
            </a:r>
            <a:r>
              <a:rPr lang="en-US" sz="4400" b="1" dirty="0">
                <a:solidFill>
                  <a:schemeClr val="tx1"/>
                </a:solidFill>
              </a:rPr>
              <a:t> under the </a:t>
            </a:r>
            <a:r>
              <a:rPr lang="en-US" sz="4400" b="1" dirty="0" err="1">
                <a:solidFill>
                  <a:schemeClr val="tx1"/>
                </a:solidFill>
              </a:rPr>
              <a:t>Harmonised</a:t>
            </a:r>
            <a:r>
              <a:rPr lang="en-US" sz="4400" b="1" dirty="0">
                <a:solidFill>
                  <a:schemeClr val="tx1"/>
                </a:solidFill>
              </a:rPr>
              <a:t> Amateur Radio Examination Certificate (HAREC) scheme.</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39</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422087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Where?</a:t>
            </a:r>
          </a:p>
        </p:txBody>
      </p:sp>
      <p:sp>
        <p:nvSpPr>
          <p:cNvPr id="14339" name="Subtitle 2"/>
          <p:cNvSpPr>
            <a:spLocks noGrp="1"/>
          </p:cNvSpPr>
          <p:nvPr>
            <p:ph type="subTitle" idx="1"/>
          </p:nvPr>
        </p:nvSpPr>
        <p:spPr>
          <a:xfrm>
            <a:off x="683568" y="1571625"/>
            <a:ext cx="7704856" cy="4143375"/>
          </a:xfrm>
        </p:spPr>
        <p:txBody>
          <a:bodyPr/>
          <a:lstStyle/>
          <a:p>
            <a:pPr algn="l" eaLnBrk="1" hangingPunct="1">
              <a:lnSpc>
                <a:spcPct val="90000"/>
              </a:lnSpc>
            </a:pPr>
            <a:r>
              <a:rPr lang="en-GB" sz="3600" b="1" dirty="0">
                <a:solidFill>
                  <a:srgbClr val="0070C0"/>
                </a:solidFill>
              </a:rPr>
              <a:t>The licensee can only operate from a ship or aircraft with the agreement of the captain or the person who is </a:t>
            </a:r>
            <a:r>
              <a:rPr lang="en-GB" sz="3600" b="1">
                <a:solidFill>
                  <a:srgbClr val="0070C0"/>
                </a:solidFill>
              </a:rPr>
              <a:t>control.</a:t>
            </a:r>
            <a:endParaRPr lang="en-GB" sz="3600" b="1" dirty="0">
              <a:solidFill>
                <a:srgbClr val="0070C0"/>
              </a:solidFill>
            </a:endParaRPr>
          </a:p>
          <a:p>
            <a:pPr algn="l" eaLnBrk="1" hangingPunct="1">
              <a:lnSpc>
                <a:spcPct val="90000"/>
              </a:lnSpc>
            </a:pPr>
            <a:r>
              <a:rPr lang="en-GB" sz="3600" b="1" dirty="0">
                <a:solidFill>
                  <a:srgbClr val="0070C0"/>
                </a:solidFill>
              </a:rPr>
              <a:t>See the frequency schedule for the permitted bands and power levels when transmitting from an aircraft.</a:t>
            </a: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1A1</a:t>
            </a:r>
          </a:p>
        </p:txBody>
      </p:sp>
    </p:spTree>
    <p:extLst>
      <p:ext uri="{BB962C8B-B14F-4D97-AF65-F5344CB8AC3E}">
        <p14:creationId xmlns:p14="http://schemas.microsoft.com/office/powerpoint/2010/main" val="308945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 Rules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When operating under a CEPT arrangement, amateurs </a:t>
            </a:r>
            <a:r>
              <a:rPr lang="en-US" sz="4400" b="1" dirty="0">
                <a:solidFill>
                  <a:srgbClr val="FF0000"/>
                </a:solidFill>
              </a:rPr>
              <a:t>must</a:t>
            </a:r>
            <a:r>
              <a:rPr lang="en-US" sz="4400" b="1" dirty="0">
                <a:solidFill>
                  <a:schemeClr val="tx1"/>
                </a:solidFill>
              </a:rPr>
              <a:t> abide by the </a:t>
            </a:r>
            <a:r>
              <a:rPr lang="en-US" sz="4400" b="1" dirty="0">
                <a:solidFill>
                  <a:srgbClr val="FF0000"/>
                </a:solidFill>
              </a:rPr>
              <a:t>local</a:t>
            </a:r>
            <a:r>
              <a:rPr lang="en-US" sz="4400" b="1" dirty="0">
                <a:solidFill>
                  <a:schemeClr val="tx1"/>
                </a:solidFill>
              </a:rPr>
              <a:t> </a:t>
            </a:r>
            <a:r>
              <a:rPr lang="en-US" sz="4400" b="1" dirty="0" err="1">
                <a:solidFill>
                  <a:schemeClr val="tx1"/>
                </a:solidFill>
              </a:rPr>
              <a:t>licence</a:t>
            </a:r>
            <a:r>
              <a:rPr lang="en-US" sz="4400" b="1" dirty="0">
                <a:solidFill>
                  <a:schemeClr val="tx1"/>
                </a:solidFill>
              </a:rPr>
              <a:t> regulations.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40</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363220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The CEPT facility does </a:t>
            </a:r>
            <a:r>
              <a:rPr lang="en-US" sz="4400" b="1" dirty="0">
                <a:solidFill>
                  <a:schemeClr val="accent2"/>
                </a:solidFill>
              </a:rPr>
              <a:t>NOT</a:t>
            </a:r>
            <a:r>
              <a:rPr lang="en-US" sz="4400" b="1" dirty="0">
                <a:solidFill>
                  <a:schemeClr val="tx1"/>
                </a:solidFill>
              </a:rPr>
              <a:t> extend to Reciprocal or club </a:t>
            </a:r>
            <a:r>
              <a:rPr lang="en-US" sz="4400" b="1" dirty="0" err="1">
                <a:solidFill>
                  <a:schemeClr val="tx1"/>
                </a:solidFill>
              </a:rPr>
              <a:t>licences</a:t>
            </a:r>
            <a:r>
              <a:rPr lang="en-US" sz="4400" b="1" dirty="0">
                <a:solidFill>
                  <a:schemeClr val="tx1"/>
                </a:solidFill>
              </a:rPr>
              <a:t>.</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41</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914963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HAREC Certificate - 1</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In the UK, when a candidate passes the Full exam (via the Foundation-Intermediate-Full or Direct-to-Full route), the RSGB will provide a HAREC certificate.</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42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3381325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HAREC Certificate - 2</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T/R 61-02 allows HAREC certificate holders to apply for a top level license in a CEPT country.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43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4031623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Reciprocal Licences</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Many countries, (including non-CEPT) will offer </a:t>
            </a:r>
            <a:r>
              <a:rPr lang="en-US" sz="4400" b="1" dirty="0">
                <a:solidFill>
                  <a:srgbClr val="FF0000"/>
                </a:solidFill>
              </a:rPr>
              <a:t>reciprocal</a:t>
            </a:r>
            <a:r>
              <a:rPr lang="en-US" sz="4400" b="1" dirty="0">
                <a:solidFill>
                  <a:schemeClr val="tx1"/>
                </a:solidFill>
              </a:rPr>
              <a:t> </a:t>
            </a:r>
            <a:r>
              <a:rPr lang="en-US" sz="4400" b="1" dirty="0" err="1">
                <a:solidFill>
                  <a:schemeClr val="tx1"/>
                </a:solidFill>
              </a:rPr>
              <a:t>licences</a:t>
            </a:r>
            <a:r>
              <a:rPr lang="en-US" sz="4400" b="1" dirty="0">
                <a:solidFill>
                  <a:schemeClr val="tx1"/>
                </a:solidFill>
              </a:rPr>
              <a:t> to UK amateurs who have a HAREC Full </a:t>
            </a:r>
            <a:r>
              <a:rPr lang="en-US" sz="4400" b="1" dirty="0" err="1">
                <a:solidFill>
                  <a:schemeClr val="tx1"/>
                </a:solidFill>
              </a:rPr>
              <a:t>licence</a:t>
            </a:r>
            <a:r>
              <a:rPr lang="en-US" sz="4400" b="1" dirty="0">
                <a:solidFill>
                  <a:schemeClr val="tx1"/>
                </a:solidFill>
              </a:rPr>
              <a:t>. </a:t>
            </a:r>
          </a:p>
          <a:p>
            <a:pPr algn="l" eaLnBrk="1" hangingPunct="1"/>
            <a:r>
              <a:rPr lang="en-US" sz="4400" b="1" dirty="0">
                <a:solidFill>
                  <a:schemeClr val="tx1"/>
                </a:solidFill>
              </a:rPr>
              <a:t>Such operation must be in accordance with the host country’s rules.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44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61930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ITU Amateur Regions</a:t>
            </a:r>
          </a:p>
        </p:txBody>
      </p:sp>
      <p:sp>
        <p:nvSpPr>
          <p:cNvPr id="22530" name="Subtitle 2"/>
          <p:cNvSpPr>
            <a:spLocks noGrp="1"/>
          </p:cNvSpPr>
          <p:nvPr>
            <p:ph type="subTitle" idx="1"/>
          </p:nvPr>
        </p:nvSpPr>
        <p:spPr>
          <a:xfrm>
            <a:off x="214312" y="1268760"/>
            <a:ext cx="8715375" cy="4429125"/>
          </a:xfrm>
        </p:spPr>
        <p:txBody>
          <a:bodyPr/>
          <a:lstStyle/>
          <a:p>
            <a:pPr algn="l" eaLnBrk="1" hangingPunct="1"/>
            <a:endParaRPr lang="en-US" sz="3600" b="1" dirty="0">
              <a:solidFill>
                <a:schemeClr val="tx1"/>
              </a:solidFill>
            </a:endParaRPr>
          </a:p>
          <a:p>
            <a:pPr algn="l" eaLnBrk="1" hangingPunct="1"/>
            <a:endParaRPr lang="en-US" sz="3600" b="1" dirty="0">
              <a:solidFill>
                <a:schemeClr val="tx1"/>
              </a:solidFill>
            </a:endParaRP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45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pic>
        <p:nvPicPr>
          <p:cNvPr id="3" name="Picture 2">
            <a:extLst>
              <a:ext uri="{FF2B5EF4-FFF2-40B4-BE49-F238E27FC236}">
                <a16:creationId xmlns:a16="http://schemas.microsoft.com/office/drawing/2014/main" id="{1322E295-624E-0927-447C-47992CD45B8E}"/>
              </a:ext>
            </a:extLst>
          </p:cNvPr>
          <p:cNvPicPr>
            <a:picLocks noChangeAspect="1"/>
          </p:cNvPicPr>
          <p:nvPr/>
        </p:nvPicPr>
        <p:blipFill>
          <a:blip r:embed="rId3"/>
          <a:stretch>
            <a:fillRect/>
          </a:stretch>
        </p:blipFill>
        <p:spPr>
          <a:xfrm>
            <a:off x="0" y="1104930"/>
            <a:ext cx="9144000" cy="4648140"/>
          </a:xfrm>
          <a:prstGeom prst="rect">
            <a:avLst/>
          </a:prstGeom>
        </p:spPr>
      </p:pic>
    </p:spTree>
    <p:extLst>
      <p:ext uri="{BB962C8B-B14F-4D97-AF65-F5344CB8AC3E}">
        <p14:creationId xmlns:p14="http://schemas.microsoft.com/office/powerpoint/2010/main" val="3113408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eaLnBrk="1" hangingPunct="1">
              <a:defRPr/>
            </a:pPr>
            <a:r>
              <a:rPr lang="en-GB" sz="3400" b="1" dirty="0">
                <a:solidFill>
                  <a:srgbClr val="FF0000"/>
                </a:solidFill>
              </a:rPr>
              <a:t>E</a:t>
            </a:r>
            <a:r>
              <a:rPr lang="en-GB" sz="3400" b="1" dirty="0">
                <a:solidFill>
                  <a:schemeClr val="tx1"/>
                </a:solidFill>
              </a:rPr>
              <a:t>LECTRO</a:t>
            </a:r>
            <a:r>
              <a:rPr lang="en-GB" sz="3400" b="1" dirty="0">
                <a:solidFill>
                  <a:srgbClr val="FF0000"/>
                </a:solidFill>
              </a:rPr>
              <a:t>M</a:t>
            </a:r>
            <a:r>
              <a:rPr lang="en-GB" sz="3400" b="1" dirty="0">
                <a:solidFill>
                  <a:schemeClr val="tx1"/>
                </a:solidFill>
              </a:rPr>
              <a:t>AGNETIC </a:t>
            </a:r>
            <a:r>
              <a:rPr lang="en-GB" sz="3400" b="1" dirty="0">
                <a:solidFill>
                  <a:srgbClr val="FF0000"/>
                </a:solidFill>
              </a:rPr>
              <a:t>F</a:t>
            </a:r>
            <a:r>
              <a:rPr lang="en-GB" sz="3400" b="1" dirty="0">
                <a:solidFill>
                  <a:schemeClr val="tx1"/>
                </a:solidFill>
              </a:rPr>
              <a:t>IELD</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Since 2021, Ofcom have required radio amateurs to assess their station to ensure that members of the general public are not subjected to unsafe levels of RF radiation.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46</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3892725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levels - 1</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There are two levels which must not be exceeded:</a:t>
            </a:r>
          </a:p>
          <a:p>
            <a:pPr algn="l" eaLnBrk="1" hangingPunct="1">
              <a:defRPr/>
            </a:pPr>
            <a:endParaRPr lang="en-GB" sz="3400" b="1" dirty="0">
              <a:solidFill>
                <a:schemeClr val="tx1"/>
              </a:solidFill>
            </a:endParaRPr>
          </a:p>
          <a:p>
            <a:pPr marL="514350" indent="-514350" algn="l" eaLnBrk="1" hangingPunct="1">
              <a:buAutoNum type="arabicPeriod"/>
              <a:defRPr/>
            </a:pPr>
            <a:r>
              <a:rPr lang="en-GB" sz="3400" b="1" dirty="0">
                <a:solidFill>
                  <a:schemeClr val="tx1"/>
                </a:solidFill>
              </a:rPr>
              <a:t>An </a:t>
            </a:r>
            <a:r>
              <a:rPr lang="en-GB" sz="3400" b="1" dirty="0">
                <a:solidFill>
                  <a:srgbClr val="FF0000"/>
                </a:solidFill>
              </a:rPr>
              <a:t>average</a:t>
            </a:r>
            <a:r>
              <a:rPr lang="en-GB" sz="3400" b="1" dirty="0">
                <a:solidFill>
                  <a:schemeClr val="tx1"/>
                </a:solidFill>
              </a:rPr>
              <a:t> limit - any higher may cause thermal heating (max </a:t>
            </a:r>
            <a:r>
              <a:rPr lang="en-GB" sz="3400" b="1" dirty="0">
                <a:solidFill>
                  <a:srgbClr val="0000FF"/>
                </a:solidFill>
              </a:rPr>
              <a:t>10 Watts </a:t>
            </a:r>
            <a:r>
              <a:rPr lang="en-GB" sz="3400" b="1" dirty="0" err="1">
                <a:solidFill>
                  <a:srgbClr val="0000FF"/>
                </a:solidFill>
              </a:rPr>
              <a:t>eirp</a:t>
            </a:r>
            <a:r>
              <a:rPr lang="en-GB" sz="3400" b="1" dirty="0">
                <a:solidFill>
                  <a:schemeClr val="tx1"/>
                </a:solidFill>
              </a:rPr>
              <a:t>)</a:t>
            </a:r>
          </a:p>
          <a:p>
            <a:pPr marL="514350" indent="-514350" algn="l" eaLnBrk="1" hangingPunct="1">
              <a:buAutoNum type="arabicPeriod"/>
              <a:defRPr/>
            </a:pPr>
            <a:r>
              <a:rPr lang="en-GB" sz="3400" b="1" dirty="0">
                <a:solidFill>
                  <a:schemeClr val="tx1"/>
                </a:solidFill>
              </a:rPr>
              <a:t>A </a:t>
            </a:r>
            <a:r>
              <a:rPr lang="en-GB" sz="3400" b="1" dirty="0">
                <a:solidFill>
                  <a:srgbClr val="FF0000"/>
                </a:solidFill>
              </a:rPr>
              <a:t>peak</a:t>
            </a:r>
            <a:r>
              <a:rPr lang="en-GB" sz="3400" b="1" dirty="0">
                <a:solidFill>
                  <a:schemeClr val="tx1"/>
                </a:solidFill>
              </a:rPr>
              <a:t> limit - any higher may cause nerve stimulation (max </a:t>
            </a:r>
            <a:r>
              <a:rPr lang="en-GB" sz="3400" b="1" dirty="0">
                <a:solidFill>
                  <a:srgbClr val="0000FF"/>
                </a:solidFill>
              </a:rPr>
              <a:t>100 Watts </a:t>
            </a:r>
            <a:r>
              <a:rPr lang="en-GB" sz="3400" b="1" dirty="0" err="1">
                <a:solidFill>
                  <a:srgbClr val="0000FF"/>
                </a:solidFill>
              </a:rPr>
              <a:t>eirp</a:t>
            </a:r>
            <a:r>
              <a:rPr lang="en-GB" sz="3400" b="1" dirty="0">
                <a:solidFill>
                  <a:schemeClr val="tx1"/>
                </a:solidFill>
              </a:rPr>
              <a:t>)</a:t>
            </a:r>
          </a:p>
          <a:p>
            <a:pPr marL="514350" indent="-514350" algn="l" eaLnBrk="1" hangingPunct="1">
              <a:buAutoNum type="arabicPeriod"/>
              <a:defRPr/>
            </a:pPr>
            <a:endParaRPr lang="en-GB" sz="3400" b="1" dirty="0">
              <a:solidFill>
                <a:schemeClr val="tx1"/>
              </a:solidFill>
            </a:endParaRPr>
          </a:p>
          <a:p>
            <a:pPr algn="l" eaLnBrk="1" hangingPunct="1">
              <a:defRPr/>
            </a:pPr>
            <a:r>
              <a:rPr lang="en-GB" sz="3400" b="1" dirty="0">
                <a:solidFill>
                  <a:schemeClr val="tx1"/>
                </a:solidFill>
              </a:rPr>
              <a:t>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47</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544080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levels - 2</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Limits are defined by the International Committee on Non-Ionising Radiation Protection (ICNIRP).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48</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516145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Levels - 3</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If the transmitted power level is less that 10 Watts EIRP average and less than 100 Watts EIRP peak then the RF fields are considered to be safe. If either is above these limits then it will be necessary to assess the system to determine the exclusion zone.</a:t>
            </a:r>
          </a:p>
          <a:p>
            <a:pPr algn="l" eaLnBrk="1" hangingPunct="1">
              <a:defRPr/>
            </a:pPr>
            <a:r>
              <a:rPr lang="en-GB" sz="3400" b="1" dirty="0">
                <a:solidFill>
                  <a:schemeClr val="tx1"/>
                </a:solidFill>
              </a:rPr>
              <a:t>The details of the assessment, including a “below 10/100 Watts EIRP” statement need to be recorded (written or digital)</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49</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52403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Privileges - 1</a:t>
            </a:r>
          </a:p>
        </p:txBody>
      </p:sp>
      <p:sp>
        <p:nvSpPr>
          <p:cNvPr id="14339" name="Subtitle 2"/>
          <p:cNvSpPr>
            <a:spLocks noGrp="1"/>
          </p:cNvSpPr>
          <p:nvPr>
            <p:ph type="subTitle" idx="1"/>
          </p:nvPr>
        </p:nvSpPr>
        <p:spPr>
          <a:xfrm>
            <a:off x="683568" y="1571625"/>
            <a:ext cx="7704856" cy="4143375"/>
          </a:xfrm>
        </p:spPr>
        <p:txBody>
          <a:bodyPr/>
          <a:lstStyle/>
          <a:p>
            <a:pPr algn="l" eaLnBrk="1" hangingPunct="1">
              <a:lnSpc>
                <a:spcPct val="90000"/>
              </a:lnSpc>
            </a:pPr>
            <a:r>
              <a:rPr lang="en-GB" sz="3600" b="1" dirty="0">
                <a:solidFill>
                  <a:srgbClr val="0070C0"/>
                </a:solidFill>
              </a:rPr>
              <a:t>Full licensees have various privileges which are not available to Foundation and Intermediate licensees.</a:t>
            </a:r>
          </a:p>
          <a:p>
            <a:pPr algn="l" eaLnBrk="1" hangingPunct="1">
              <a:lnSpc>
                <a:spcPct val="90000"/>
              </a:lnSpc>
            </a:pPr>
            <a:r>
              <a:rPr lang="en-US" sz="3700" b="1" dirty="0" err="1">
                <a:solidFill>
                  <a:srgbClr val="0070C0"/>
                </a:solidFill>
              </a:rPr>
              <a:t>eg</a:t>
            </a:r>
            <a:r>
              <a:rPr lang="en-US" sz="3700" b="1" dirty="0">
                <a:solidFill>
                  <a:srgbClr val="0070C0"/>
                </a:solidFill>
              </a:rPr>
              <a:t> Foundation/Intermediate licensees are not permitted</a:t>
            </a:r>
            <a:r>
              <a:rPr lang="en-US" sz="4000" b="1" dirty="0">
                <a:solidFill>
                  <a:srgbClr val="0070C0"/>
                </a:solidFill>
              </a:rPr>
              <a:t> to use some frequencies such as the 5MHz band. </a:t>
            </a:r>
            <a:r>
              <a:rPr lang="en-US" sz="3700" b="1" dirty="0">
                <a:solidFill>
                  <a:srgbClr val="00B0F0"/>
                </a:solidFill>
              </a:rPr>
              <a:t>	</a:t>
            </a: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 1A3</a:t>
            </a:r>
          </a:p>
        </p:txBody>
      </p:sp>
    </p:spTree>
    <p:extLst>
      <p:ext uri="{BB962C8B-B14F-4D97-AF65-F5344CB8AC3E}">
        <p14:creationId xmlns:p14="http://schemas.microsoft.com/office/powerpoint/2010/main" val="17520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who</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b="1" dirty="0">
                <a:solidFill>
                  <a:schemeClr val="tx1"/>
                </a:solidFill>
              </a:rPr>
              <a:t>With two exceptions, the term “general public” means </a:t>
            </a:r>
            <a:r>
              <a:rPr lang="en-GB" b="1" dirty="0">
                <a:solidFill>
                  <a:srgbClr val="FF0000"/>
                </a:solidFill>
              </a:rPr>
              <a:t>ANYONE</a:t>
            </a:r>
            <a:r>
              <a:rPr lang="en-GB" b="1" dirty="0">
                <a:solidFill>
                  <a:schemeClr val="tx1"/>
                </a:solidFill>
              </a:rPr>
              <a:t> who may come in range of the RF radiation. The only people it does not apply to are:</a:t>
            </a:r>
          </a:p>
          <a:p>
            <a:pPr marL="457200" indent="-457200" algn="l" eaLnBrk="1" hangingPunct="1">
              <a:buFont typeface="Arial" panose="020B0604020202020204" pitchFamily="34" charset="0"/>
              <a:buChar char="•"/>
              <a:defRPr/>
            </a:pPr>
            <a:r>
              <a:rPr lang="en-GB" b="1" dirty="0">
                <a:solidFill>
                  <a:schemeClr val="tx1"/>
                </a:solidFill>
              </a:rPr>
              <a:t>Radio amateurs (they are expected to appreciate the risk of being near a transmitting antenna).</a:t>
            </a:r>
          </a:p>
          <a:p>
            <a:pPr marL="457200" indent="-457200" algn="l" eaLnBrk="1" hangingPunct="1">
              <a:buFont typeface="Arial" panose="020B0604020202020204" pitchFamily="34" charset="0"/>
              <a:buChar char="•"/>
              <a:defRPr/>
            </a:pPr>
            <a:r>
              <a:rPr lang="en-GB" b="1" dirty="0">
                <a:solidFill>
                  <a:schemeClr val="tx1"/>
                </a:solidFill>
              </a:rPr>
              <a:t>Contract workers (their employer is expected to know the risks) </a:t>
            </a:r>
          </a:p>
          <a:p>
            <a:pPr marL="457200" indent="-457200" algn="l" eaLnBrk="1" hangingPunct="1">
              <a:buFont typeface="Arial" panose="020B0604020202020204" pitchFamily="34" charset="0"/>
              <a:buChar char="•"/>
              <a:defRPr/>
            </a:pPr>
            <a:endParaRPr lang="en-GB"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264349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Assessment</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600" b="1" dirty="0">
                <a:solidFill>
                  <a:schemeClr val="tx1"/>
                </a:solidFill>
              </a:rPr>
              <a:t>Ofcom and RSGB provide spreadsheets to assess each band/arrangement. Here is a sample of the RSGB form:</a:t>
            </a:r>
            <a:endParaRPr lang="en-GB" sz="36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pic>
        <p:nvPicPr>
          <p:cNvPr id="4" name="Picture 3">
            <a:extLst>
              <a:ext uri="{FF2B5EF4-FFF2-40B4-BE49-F238E27FC236}">
                <a16:creationId xmlns:a16="http://schemas.microsoft.com/office/drawing/2014/main" id="{0FB2911F-BC86-5FDD-9677-488F198740D6}"/>
              </a:ext>
            </a:extLst>
          </p:cNvPr>
          <p:cNvPicPr>
            <a:picLocks noChangeAspect="1"/>
          </p:cNvPicPr>
          <p:nvPr/>
        </p:nvPicPr>
        <p:blipFill>
          <a:blip r:embed="rId3"/>
          <a:stretch>
            <a:fillRect/>
          </a:stretch>
        </p:blipFill>
        <p:spPr>
          <a:xfrm>
            <a:off x="-9144" y="3207519"/>
            <a:ext cx="9144000" cy="3042478"/>
          </a:xfrm>
          <a:prstGeom prst="rect">
            <a:avLst/>
          </a:prstGeom>
        </p:spPr>
      </p:pic>
    </p:spTree>
    <p:extLst>
      <p:ext uri="{BB962C8B-B14F-4D97-AF65-F5344CB8AC3E}">
        <p14:creationId xmlns:p14="http://schemas.microsoft.com/office/powerpoint/2010/main" val="3839820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latin typeface="Comic Sans MS" panose="030F0702030302020204" pitchFamily="66" charset="0"/>
              </a:rPr>
              <a:t>Exclusion Zone</a:t>
            </a:r>
          </a:p>
        </p:txBody>
      </p:sp>
      <p:sp>
        <p:nvSpPr>
          <p:cNvPr id="3" name="Content Placeholder 2"/>
          <p:cNvSpPr>
            <a:spLocks noGrp="1"/>
          </p:cNvSpPr>
          <p:nvPr>
            <p:ph idx="1"/>
          </p:nvPr>
        </p:nvSpPr>
        <p:spPr/>
        <p:txBody>
          <a:bodyPr/>
          <a:lstStyle/>
          <a:p>
            <a:pPr marL="0" indent="0">
              <a:buNone/>
            </a:pPr>
            <a:r>
              <a:rPr lang="en-US" sz="4000" b="1" dirty="0"/>
              <a:t>This is the area where the RF levels exceed the permitted levels and where members of the general public could be expected to use</a:t>
            </a:r>
            <a:endParaRPr lang="en-GB" sz="4000" b="1" dirty="0"/>
          </a:p>
        </p:txBody>
      </p:sp>
      <p:sp>
        <p:nvSpPr>
          <p:cNvPr id="4" name="Footer Placeholder 3"/>
          <p:cNvSpPr>
            <a:spLocks noGrp="1"/>
          </p:cNvSpPr>
          <p:nvPr>
            <p:ph type="ftr" sz="quarter" idx="11"/>
          </p:nvPr>
        </p:nvSpPr>
        <p:spPr/>
        <p:txBody>
          <a:bodyPr/>
          <a:lstStyle/>
          <a:p>
            <a:pPr>
              <a:defRPr/>
            </a:pPr>
            <a:r>
              <a:rPr lang="en-GB"/>
              <a:t>G3EFX</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52</a:t>
            </a:fld>
            <a:endParaRPr lang="en-GB"/>
          </a:p>
        </p:txBody>
      </p:sp>
    </p:spTree>
    <p:extLst>
      <p:ext uri="{BB962C8B-B14F-4D97-AF65-F5344CB8AC3E}">
        <p14:creationId xmlns:p14="http://schemas.microsoft.com/office/powerpoint/2010/main" val="3888919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System Changes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600" b="1" dirty="0">
                <a:solidFill>
                  <a:schemeClr val="tx1"/>
                </a:solidFill>
              </a:rPr>
              <a:t>If the transmitted power level or any part of the antenna is changed then the assessment must be repeated and recorded.</a:t>
            </a:r>
            <a:endParaRPr lang="en-GB" sz="36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53</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4259056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Emergencies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US" sz="3600" b="1" dirty="0">
                <a:solidFill>
                  <a:schemeClr val="tx1"/>
                </a:solidFill>
                <a:latin typeface="Comic Sans MS" pitchFamily="66" charset="0"/>
              </a:rPr>
              <a:t>In the case of using the radio station to assist in an emergency operation, it is NOT necessary to perform an EMF assessment. </a:t>
            </a:r>
            <a:endParaRPr lang="en-GB" sz="3600" b="1" dirty="0">
              <a:solidFill>
                <a:schemeClr val="tx1"/>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54</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726811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1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55</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4" name="Picture 3">
            <a:extLst>
              <a:ext uri="{FF2B5EF4-FFF2-40B4-BE49-F238E27FC236}">
                <a16:creationId xmlns:a16="http://schemas.microsoft.com/office/drawing/2014/main" id="{223F05D9-6FAC-13BE-32F6-6FD3F0930890}"/>
              </a:ext>
            </a:extLst>
          </p:cNvPr>
          <p:cNvPicPr>
            <a:picLocks noChangeAspect="1"/>
          </p:cNvPicPr>
          <p:nvPr/>
        </p:nvPicPr>
        <p:blipFill>
          <a:blip r:embed="rId3"/>
          <a:stretch>
            <a:fillRect/>
          </a:stretch>
        </p:blipFill>
        <p:spPr>
          <a:xfrm>
            <a:off x="2771800" y="1000123"/>
            <a:ext cx="3878088" cy="5750777"/>
          </a:xfrm>
          <a:prstGeom prst="rect">
            <a:avLst/>
          </a:prstGeom>
        </p:spPr>
      </p:pic>
    </p:spTree>
    <p:extLst>
      <p:ext uri="{BB962C8B-B14F-4D97-AF65-F5344CB8AC3E}">
        <p14:creationId xmlns:p14="http://schemas.microsoft.com/office/powerpoint/2010/main" val="3920437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2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56</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3" name="Picture 2">
            <a:extLst>
              <a:ext uri="{FF2B5EF4-FFF2-40B4-BE49-F238E27FC236}">
                <a16:creationId xmlns:a16="http://schemas.microsoft.com/office/drawing/2014/main" id="{42D5C0EF-90DA-AA27-7274-FEDDC4EBACC7}"/>
              </a:ext>
            </a:extLst>
          </p:cNvPr>
          <p:cNvPicPr>
            <a:picLocks noChangeAspect="1"/>
          </p:cNvPicPr>
          <p:nvPr/>
        </p:nvPicPr>
        <p:blipFill>
          <a:blip r:embed="rId3"/>
          <a:stretch>
            <a:fillRect/>
          </a:stretch>
        </p:blipFill>
        <p:spPr>
          <a:xfrm>
            <a:off x="2771800" y="836712"/>
            <a:ext cx="3672408" cy="5661024"/>
          </a:xfrm>
          <a:prstGeom prst="rect">
            <a:avLst/>
          </a:prstGeom>
        </p:spPr>
      </p:pic>
    </p:spTree>
    <p:extLst>
      <p:ext uri="{BB962C8B-B14F-4D97-AF65-F5344CB8AC3E}">
        <p14:creationId xmlns:p14="http://schemas.microsoft.com/office/powerpoint/2010/main" val="3756914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3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57</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3" name="Picture 2">
            <a:extLst>
              <a:ext uri="{FF2B5EF4-FFF2-40B4-BE49-F238E27FC236}">
                <a16:creationId xmlns:a16="http://schemas.microsoft.com/office/drawing/2014/main" id="{CD6939DF-330A-FA61-5460-E598D70EF56C}"/>
              </a:ext>
            </a:extLst>
          </p:cNvPr>
          <p:cNvPicPr>
            <a:picLocks noChangeAspect="1"/>
          </p:cNvPicPr>
          <p:nvPr/>
        </p:nvPicPr>
        <p:blipFill>
          <a:blip r:embed="rId3"/>
          <a:stretch>
            <a:fillRect/>
          </a:stretch>
        </p:blipFill>
        <p:spPr>
          <a:xfrm>
            <a:off x="2915816" y="908720"/>
            <a:ext cx="3599714" cy="5456609"/>
          </a:xfrm>
          <a:prstGeom prst="rect">
            <a:avLst/>
          </a:prstGeom>
        </p:spPr>
      </p:pic>
    </p:spTree>
    <p:extLst>
      <p:ext uri="{BB962C8B-B14F-4D97-AF65-F5344CB8AC3E}">
        <p14:creationId xmlns:p14="http://schemas.microsoft.com/office/powerpoint/2010/main" val="109887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4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dirty="0">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58</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4" name="Picture 3">
            <a:extLst>
              <a:ext uri="{FF2B5EF4-FFF2-40B4-BE49-F238E27FC236}">
                <a16:creationId xmlns:a16="http://schemas.microsoft.com/office/drawing/2014/main" id="{04B1D8A0-500D-24AC-0789-7F817571148F}"/>
              </a:ext>
            </a:extLst>
          </p:cNvPr>
          <p:cNvPicPr>
            <a:picLocks noChangeAspect="1"/>
          </p:cNvPicPr>
          <p:nvPr/>
        </p:nvPicPr>
        <p:blipFill>
          <a:blip r:embed="rId3"/>
          <a:stretch>
            <a:fillRect/>
          </a:stretch>
        </p:blipFill>
        <p:spPr>
          <a:xfrm>
            <a:off x="2934355" y="908720"/>
            <a:ext cx="3730802" cy="5447630"/>
          </a:xfrm>
          <a:prstGeom prst="rect">
            <a:avLst/>
          </a:prstGeom>
        </p:spPr>
      </p:pic>
    </p:spTree>
    <p:extLst>
      <p:ext uri="{BB962C8B-B14F-4D97-AF65-F5344CB8AC3E}">
        <p14:creationId xmlns:p14="http://schemas.microsoft.com/office/powerpoint/2010/main" val="2701569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latin typeface="Comic Sans MS" pitchFamily="66" charset="0"/>
              </a:rPr>
              <a:t>Notice of Coordination -1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dirty="0">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59</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3" name="Picture 2">
            <a:extLst>
              <a:ext uri="{FF2B5EF4-FFF2-40B4-BE49-F238E27FC236}">
                <a16:creationId xmlns:a16="http://schemas.microsoft.com/office/drawing/2014/main" id="{DEBACA59-6B39-67E6-7633-6EDDFC9B6E59}"/>
              </a:ext>
            </a:extLst>
          </p:cNvPr>
          <p:cNvPicPr>
            <a:picLocks noChangeAspect="1"/>
          </p:cNvPicPr>
          <p:nvPr/>
        </p:nvPicPr>
        <p:blipFill>
          <a:blip r:embed="rId3"/>
          <a:stretch>
            <a:fillRect/>
          </a:stretch>
        </p:blipFill>
        <p:spPr>
          <a:xfrm>
            <a:off x="2181393" y="884579"/>
            <a:ext cx="4468495" cy="5471772"/>
          </a:xfrm>
          <a:prstGeom prst="rect">
            <a:avLst/>
          </a:prstGeom>
        </p:spPr>
      </p:pic>
    </p:spTree>
    <p:extLst>
      <p:ext uri="{BB962C8B-B14F-4D97-AF65-F5344CB8AC3E}">
        <p14:creationId xmlns:p14="http://schemas.microsoft.com/office/powerpoint/2010/main" val="71334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Privileges - 2</a:t>
            </a:r>
          </a:p>
        </p:txBody>
      </p:sp>
      <p:sp>
        <p:nvSpPr>
          <p:cNvPr id="14339" name="Subtitle 2"/>
          <p:cNvSpPr>
            <a:spLocks noGrp="1"/>
          </p:cNvSpPr>
          <p:nvPr>
            <p:ph type="subTitle" idx="1"/>
          </p:nvPr>
        </p:nvSpPr>
        <p:spPr>
          <a:xfrm>
            <a:off x="683568" y="1571625"/>
            <a:ext cx="7704856" cy="4143375"/>
          </a:xfrm>
        </p:spPr>
        <p:txBody>
          <a:bodyPr/>
          <a:lstStyle/>
          <a:p>
            <a:pPr algn="l" eaLnBrk="1" hangingPunct="1">
              <a:lnSpc>
                <a:spcPct val="90000"/>
              </a:lnSpc>
            </a:pPr>
            <a:r>
              <a:rPr lang="en-GB" sz="3600" b="1" dirty="0">
                <a:solidFill>
                  <a:srgbClr val="0070C0"/>
                </a:solidFill>
              </a:rPr>
              <a:t>Full licensees can operate in many countries where there is a reciprocal agreement and in other countries, mostly in Europe, which have a CEPT agreement.</a:t>
            </a: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6</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1A1</a:t>
            </a:r>
          </a:p>
        </p:txBody>
      </p:sp>
    </p:spTree>
    <p:extLst>
      <p:ext uri="{BB962C8B-B14F-4D97-AF65-F5344CB8AC3E}">
        <p14:creationId xmlns:p14="http://schemas.microsoft.com/office/powerpoint/2010/main" val="9403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latin typeface="Comic Sans MS" pitchFamily="66" charset="0"/>
              </a:rPr>
              <a:t>Notice of Coordination - 2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dirty="0">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60</a:t>
            </a:fld>
            <a:endParaRPr lang="en-GB"/>
          </a:p>
        </p:txBody>
      </p:sp>
      <p:sp>
        <p:nvSpPr>
          <p:cNvPr id="14343" name="Footer Placeholder 6"/>
          <p:cNvSpPr>
            <a:spLocks noGrp="1"/>
          </p:cNvSpPr>
          <p:nvPr>
            <p:ph type="ftr" sz="quarter" idx="11"/>
          </p:nvPr>
        </p:nvSpPr>
        <p:spPr bwMode="auto">
          <a:xfrm>
            <a:off x="7164288" y="6356350"/>
            <a:ext cx="10081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dirty="0"/>
              <a:t>G3EFX   1H1</a:t>
            </a:r>
          </a:p>
        </p:txBody>
      </p:sp>
      <p:pic>
        <p:nvPicPr>
          <p:cNvPr id="4" name="Picture 3">
            <a:extLst>
              <a:ext uri="{FF2B5EF4-FFF2-40B4-BE49-F238E27FC236}">
                <a16:creationId xmlns:a16="http://schemas.microsoft.com/office/drawing/2014/main" id="{F28D1873-08A6-6D43-DA4C-2FABBC18604A}"/>
              </a:ext>
            </a:extLst>
          </p:cNvPr>
          <p:cNvPicPr>
            <a:picLocks noChangeAspect="1"/>
          </p:cNvPicPr>
          <p:nvPr/>
        </p:nvPicPr>
        <p:blipFill>
          <a:blip r:embed="rId3"/>
          <a:stretch>
            <a:fillRect/>
          </a:stretch>
        </p:blipFill>
        <p:spPr>
          <a:xfrm>
            <a:off x="2275751" y="908720"/>
            <a:ext cx="4949686" cy="5401783"/>
          </a:xfrm>
          <a:prstGeom prst="rect">
            <a:avLst/>
          </a:prstGeom>
        </p:spPr>
      </p:pic>
    </p:spTree>
    <p:extLst>
      <p:ext uri="{BB962C8B-B14F-4D97-AF65-F5344CB8AC3E}">
        <p14:creationId xmlns:p14="http://schemas.microsoft.com/office/powerpoint/2010/main" val="2624756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Licence Regulations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7744944"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                                  </a:t>
            </a:r>
          </a:p>
          <a:p>
            <a:pPr eaLnBrk="1" hangingPunct="1">
              <a:defRPr/>
            </a:pPr>
            <a:endParaRPr lang="en-GB" sz="7200" b="1" dirty="0">
              <a:solidFill>
                <a:schemeClr val="tx1"/>
              </a:solidFill>
              <a:latin typeface="Comic Sans MS" pitchFamily="66" charset="0"/>
            </a:endParaRPr>
          </a:p>
          <a:p>
            <a:pPr eaLnBrk="1" hangingPunct="1">
              <a:defRPr/>
            </a:pPr>
            <a:r>
              <a:rPr lang="en-GB" sz="7200" b="1" dirty="0">
                <a:solidFill>
                  <a:schemeClr val="tx1"/>
                </a:solidFill>
                <a:latin typeface="Comic Sans MS" pitchFamily="66" charset="0"/>
              </a:rPr>
              <a:t>END  </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61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1</a:t>
            </a:r>
          </a:p>
        </p:txBody>
      </p:sp>
    </p:spTree>
    <p:extLst>
      <p:ext uri="{BB962C8B-B14F-4D97-AF65-F5344CB8AC3E}">
        <p14:creationId xmlns:p14="http://schemas.microsoft.com/office/powerpoint/2010/main" val="344281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- 1</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The </a:t>
            </a:r>
            <a:r>
              <a:rPr lang="en-GB" sz="4000" b="1" dirty="0">
                <a:solidFill>
                  <a:srgbClr val="FF0000"/>
                </a:solidFill>
              </a:rPr>
              <a:t>Of</a:t>
            </a:r>
            <a:r>
              <a:rPr lang="en-GB" sz="4000" b="1" dirty="0">
                <a:solidFill>
                  <a:schemeClr val="tx1"/>
                </a:solidFill>
              </a:rPr>
              <a:t>fice of </a:t>
            </a:r>
            <a:r>
              <a:rPr lang="en-GB" sz="4000" b="1" dirty="0">
                <a:solidFill>
                  <a:srgbClr val="FF0000"/>
                </a:solidFill>
              </a:rPr>
              <a:t>Com</a:t>
            </a:r>
            <a:r>
              <a:rPr lang="en-GB" sz="4000" b="1" dirty="0">
                <a:solidFill>
                  <a:schemeClr val="tx1"/>
                </a:solidFill>
              </a:rPr>
              <a:t>munications is the UK regulatory body for Amateur Radio.</a:t>
            </a: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7</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1A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- 2</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You must immediately inform Ofcom if you change your name,  main station address or mailing address.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1A3</a:t>
            </a:r>
          </a:p>
        </p:txBody>
      </p:sp>
    </p:spTree>
    <p:extLst>
      <p:ext uri="{BB962C8B-B14F-4D97-AF65-F5344CB8AC3E}">
        <p14:creationId xmlns:p14="http://schemas.microsoft.com/office/powerpoint/2010/main" val="206325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16CF-24C8-0057-B59C-13116530D58F}"/>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Ofcom - 3 </a:t>
            </a:r>
          </a:p>
        </p:txBody>
      </p:sp>
      <p:sp>
        <p:nvSpPr>
          <p:cNvPr id="31747" name="Subtitle 2">
            <a:extLst>
              <a:ext uri="{FF2B5EF4-FFF2-40B4-BE49-F238E27FC236}">
                <a16:creationId xmlns:a16="http://schemas.microsoft.com/office/drawing/2014/main" id="{F367EB46-6C52-D735-D82C-909161107CA0}"/>
              </a:ext>
            </a:extLst>
          </p:cNvPr>
          <p:cNvSpPr>
            <a:spLocks noGrp="1" noChangeArrowheads="1"/>
          </p:cNvSpPr>
          <p:nvPr>
            <p:ph type="subTitle" idx="1"/>
          </p:nvPr>
        </p:nvSpPr>
        <p:spPr bwMode="auto">
          <a:xfrm>
            <a:off x="571500" y="1484784"/>
            <a:ext cx="8001000" cy="4730279"/>
          </a:xfrm>
        </p:spPr>
        <p:txBody>
          <a:bodyPr wrap="square" lIns="91440" tIns="45720" rIns="91440" bIns="45720" numCol="1" anchor="t" anchorCtr="0" compatLnSpc="1">
            <a:prstTxWarp prst="textNoShape">
              <a:avLst/>
            </a:prstTxWarp>
          </a:bodyPr>
          <a:lstStyle/>
          <a:p>
            <a:pPr algn="l"/>
            <a:r>
              <a:rPr lang="en-GB" altLang="en-US" sz="3600" b="1" dirty="0">
                <a:solidFill>
                  <a:schemeClr val="tx1"/>
                </a:solidFill>
              </a:rPr>
              <a:t>Ofcom can revoke your licence if you</a:t>
            </a:r>
          </a:p>
          <a:p>
            <a:pPr algn="l"/>
            <a:endParaRPr lang="en-GB" altLang="en-US" sz="3600" b="1" dirty="0">
              <a:solidFill>
                <a:schemeClr val="tx1"/>
              </a:solidFill>
            </a:endParaRPr>
          </a:p>
          <a:p>
            <a:pPr marL="571500" indent="-571500" algn="l">
              <a:buFont typeface="Arial" panose="020B0604020202020204" pitchFamily="34" charset="0"/>
              <a:buChar char="•"/>
            </a:pPr>
            <a:r>
              <a:rPr lang="en-GB" altLang="en-US" sz="3600" b="1" dirty="0">
                <a:solidFill>
                  <a:schemeClr val="tx1"/>
                </a:solidFill>
              </a:rPr>
              <a:t>contravene the licence regulations</a:t>
            </a:r>
          </a:p>
          <a:p>
            <a:pPr marL="571500" indent="-571500" algn="l">
              <a:buFont typeface="Arial" panose="020B0604020202020204" pitchFamily="34" charset="0"/>
              <a:buChar char="•"/>
            </a:pPr>
            <a:r>
              <a:rPr lang="en-GB" altLang="en-US" sz="3600" b="1" dirty="0">
                <a:solidFill>
                  <a:schemeClr val="tx1"/>
                </a:solidFill>
              </a:rPr>
              <a:t>fail to advise a change of name or address</a:t>
            </a:r>
          </a:p>
          <a:p>
            <a:pPr marL="571500" indent="-571500" algn="l">
              <a:buFont typeface="Arial" panose="020B0604020202020204" pitchFamily="34" charset="0"/>
              <a:buChar char="•"/>
            </a:pPr>
            <a:r>
              <a:rPr lang="en-GB" altLang="en-US" sz="3600" b="1" dirty="0">
                <a:solidFill>
                  <a:schemeClr val="tx1"/>
                </a:solidFill>
              </a:rPr>
              <a:t>fail to revalidate your details (at least once every five years)</a:t>
            </a:r>
            <a:endParaRPr lang="en-GB" altLang="en-US" b="1" dirty="0">
              <a:solidFill>
                <a:schemeClr val="tx1"/>
              </a:solidFill>
            </a:endParaRPr>
          </a:p>
        </p:txBody>
      </p:sp>
      <p:sp>
        <p:nvSpPr>
          <p:cNvPr id="52230" name="Slide Number Placeholder 5">
            <a:extLst>
              <a:ext uri="{FF2B5EF4-FFF2-40B4-BE49-F238E27FC236}">
                <a16:creationId xmlns:a16="http://schemas.microsoft.com/office/drawing/2014/main" id="{B29BCC48-328A-0DE1-31A7-D7642A89F0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B5A5166-9B8D-4DF1-A377-3E6D51B201F3}" type="slidenum">
              <a:rPr kumimoji="0" lang="en-GB" altLang="en-US" sz="1200">
                <a:solidFill>
                  <a:srgbClr val="000000"/>
                </a:solidFill>
              </a:rPr>
              <a:pPr>
                <a:spcBef>
                  <a:spcPct val="0"/>
                </a:spcBef>
                <a:buClrTx/>
                <a:buSzTx/>
                <a:buFontTx/>
                <a:buNone/>
              </a:pPr>
              <a:t>9</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835F672F-C799-29A5-487A-A81C36BD9C1B}"/>
              </a:ext>
            </a:extLst>
          </p:cNvPr>
          <p:cNvSpPr>
            <a:spLocks noGrp="1"/>
          </p:cNvSpPr>
          <p:nvPr>
            <p:ph type="ftr" sz="quarter" idx="11"/>
          </p:nvPr>
        </p:nvSpPr>
        <p:spPr/>
        <p:txBody>
          <a:bodyPr/>
          <a:lstStyle/>
          <a:p>
            <a:pPr>
              <a:defRPr/>
            </a:pPr>
            <a:r>
              <a:rPr lang="en-GB" dirty="0"/>
              <a:t>G3EFX  1A3</a:t>
            </a:r>
          </a:p>
        </p:txBody>
      </p:sp>
    </p:spTree>
    <p:extLst>
      <p:ext uri="{BB962C8B-B14F-4D97-AF65-F5344CB8AC3E}">
        <p14:creationId xmlns:p14="http://schemas.microsoft.com/office/powerpoint/2010/main" val="37161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10979</TotalTime>
  <Words>2308</Words>
  <Application>Microsoft Office PowerPoint</Application>
  <PresentationFormat>On-screen Show (4:3)</PresentationFormat>
  <Paragraphs>415</Paragraphs>
  <Slides>61</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Comic Sans MS</vt:lpstr>
      <vt:lpstr>Wingdings</vt:lpstr>
      <vt:lpstr>Office Theme</vt:lpstr>
      <vt:lpstr>Licence Regulations</vt:lpstr>
      <vt:lpstr>Nature of Amateur Radio</vt:lpstr>
      <vt:lpstr>Where?</vt:lpstr>
      <vt:lpstr>Where?</vt:lpstr>
      <vt:lpstr>Privileges - 1</vt:lpstr>
      <vt:lpstr>Privileges - 2</vt:lpstr>
      <vt:lpstr>Ofcom - 1</vt:lpstr>
      <vt:lpstr>Ofcom - 2</vt:lpstr>
      <vt:lpstr>Ofcom - 3 </vt:lpstr>
      <vt:lpstr>UK Licence Classes</vt:lpstr>
      <vt:lpstr> Callsign Formats (in England)   </vt:lpstr>
      <vt:lpstr>Regional Secondary Locators </vt:lpstr>
      <vt:lpstr>Regional Secondary Locators </vt:lpstr>
      <vt:lpstr>Regional Secondary Locators (RSL)   Intermediate – (COMPULSORY ! ) </vt:lpstr>
      <vt:lpstr>Callsign Suffixes  </vt:lpstr>
      <vt:lpstr>Callsign – When ?   </vt:lpstr>
      <vt:lpstr>Identification</vt:lpstr>
      <vt:lpstr>Operators &amp; Supervision </vt:lpstr>
      <vt:lpstr>Radio Equipment</vt:lpstr>
      <vt:lpstr>User Services</vt:lpstr>
      <vt:lpstr>Messages - 1   </vt:lpstr>
      <vt:lpstr>Messages - 2   </vt:lpstr>
      <vt:lpstr>Messages - 3   </vt:lpstr>
      <vt:lpstr>Messages - 4 </vt:lpstr>
      <vt:lpstr>Messages - 5</vt:lpstr>
      <vt:lpstr>Messages - 6</vt:lpstr>
      <vt:lpstr>Transmitters - design  </vt:lpstr>
      <vt:lpstr>Transmitters – clean &amp; stable  </vt:lpstr>
      <vt:lpstr>Transmitters - bandwidth </vt:lpstr>
      <vt:lpstr>Transmitters - tests  </vt:lpstr>
      <vt:lpstr>Receivers</vt:lpstr>
      <vt:lpstr>Ofcom &amp; BBC - 1</vt:lpstr>
      <vt:lpstr>Ofcom &amp; BBC - 2</vt:lpstr>
      <vt:lpstr>Ofcom </vt:lpstr>
      <vt:lpstr>Remote Operation</vt:lpstr>
      <vt:lpstr>Remote control via Radio </vt:lpstr>
      <vt:lpstr>CEPT &amp; International   </vt:lpstr>
      <vt:lpstr>CEPT T/R 61-01    </vt:lpstr>
      <vt:lpstr>CEPT T/R 61-02    </vt:lpstr>
      <vt:lpstr>CEPT - Rules    </vt:lpstr>
      <vt:lpstr>CEPT     </vt:lpstr>
      <vt:lpstr>HAREC Certificate - 1 </vt:lpstr>
      <vt:lpstr>HAREC Certificate - 2 </vt:lpstr>
      <vt:lpstr>Reciprocal Licences </vt:lpstr>
      <vt:lpstr>ITU Amateur Regions</vt:lpstr>
      <vt:lpstr>EMF</vt:lpstr>
      <vt:lpstr>EMF levels - 1</vt:lpstr>
      <vt:lpstr>EMF levels - 2</vt:lpstr>
      <vt:lpstr>EMF Levels - 3</vt:lpstr>
      <vt:lpstr>EMF – who</vt:lpstr>
      <vt:lpstr>EMF – Assessment</vt:lpstr>
      <vt:lpstr>Exclusion Zone</vt:lpstr>
      <vt:lpstr>EMF – System Changes</vt:lpstr>
      <vt:lpstr>EMF – Emergencies</vt:lpstr>
      <vt:lpstr>Frequency Schedule part 1   </vt:lpstr>
      <vt:lpstr>Frequency Schedule part 2   </vt:lpstr>
      <vt:lpstr>Frequency Schedule part 3   </vt:lpstr>
      <vt:lpstr>Frequency Schedule part 4   </vt:lpstr>
      <vt:lpstr>Notice of Coordination -1 </vt:lpstr>
      <vt:lpstr>Notice of Coordination - 2 </vt:lpstr>
      <vt:lpstr>Licence Regulations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g3efx</dc:creator>
  <cp:lastModifiedBy>brian hodgson</cp:lastModifiedBy>
  <cp:revision>237</cp:revision>
  <dcterms:created xsi:type="dcterms:W3CDTF">2009-08-05T16:41:57Z</dcterms:created>
  <dcterms:modified xsi:type="dcterms:W3CDTF">2024-10-09T10:55:19Z</dcterms:modified>
</cp:coreProperties>
</file>